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44520" autoAdjust="0"/>
  </p:normalViewPr>
  <p:slideViewPr>
    <p:cSldViewPr>
      <p:cViewPr varScale="1">
        <p:scale>
          <a:sx n="50" d="100"/>
          <a:sy n="50" d="100"/>
        </p:scale>
        <p:origin x="-226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5CCC7F-FD85-475E-AF1E-C050AA779B93}" type="datetimeFigureOut">
              <a:rPr lang="uk-UA" smtClean="0"/>
              <a:t>25.11.2014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4ED451-CC04-4A96-8215-00675CD69F6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57158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no Pro Smbd Caption" pitchFamily="18" charset="0"/>
              </a:rPr>
              <a:t>МЫШЕЧНАЯ 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no Pro Smbd Caption" pitchFamily="18" charset="0"/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no Pro Smbd Caption" pitchFamily="18" charset="0"/>
              </a:rPr>
              <a:t>ДЕЯТЕЛЬНОСТЬ.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ED451-CC04-4A96-8215-00675CD69F61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594369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u="sng" dirty="0" smtClean="0">
                <a:latin typeface="Arno Pro Smbd Caption" pitchFamily="18" charset="0"/>
              </a:rPr>
              <a:t>Сравнительная характеристика путей </a:t>
            </a:r>
            <a:r>
              <a:rPr lang="ru-RU" sz="1200" u="sng" dirty="0" err="1" smtClean="0">
                <a:latin typeface="Arno Pro Smbd Caption" pitchFamily="18" charset="0"/>
              </a:rPr>
              <a:t>ресинтеза</a:t>
            </a:r>
            <a:r>
              <a:rPr lang="ru-RU" sz="1200" u="sng" dirty="0" smtClean="0">
                <a:latin typeface="Arno Pro Smbd Caption" pitchFamily="18" charset="0"/>
              </a:rPr>
              <a:t> АТФ при мышечной деятельности различного характера.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ED451-CC04-4A96-8215-00675CD69F61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02080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i="1" u="sng" dirty="0" smtClean="0"/>
              <a:t>Источники литературы: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Учебник:</a:t>
            </a:r>
            <a:r>
              <a:rPr lang="ru-RU" dirty="0" smtClean="0"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Естествознание, 11 класс: учебник для общеобразовательных учреждений, базовый уровень/ [</a:t>
            </a:r>
            <a:r>
              <a:rPr lang="ru-RU" dirty="0" err="1" smtClean="0"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И.Ю.Алексашина</a:t>
            </a:r>
            <a:r>
              <a:rPr lang="ru-RU" dirty="0" smtClean="0"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К.В.Галактионов</a:t>
            </a:r>
            <a:r>
              <a:rPr lang="ru-RU" dirty="0" smtClean="0"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И.С.Дмитриев</a:t>
            </a:r>
            <a:r>
              <a:rPr lang="ru-RU" dirty="0" smtClean="0"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и др.]; под ред. </a:t>
            </a:r>
            <a:r>
              <a:rPr lang="ru-RU" dirty="0" err="1" smtClean="0"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И.Ю.Алексашиной</a:t>
            </a:r>
            <a:r>
              <a:rPr lang="ru-RU" smtClean="0"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; М.; Просвещение, 2007 год.</a:t>
            </a:r>
            <a:endParaRPr lang="ru-RU" smtClean="0">
              <a:latin typeface="Bookman Old Style" pitchFamily="18" charset="0"/>
            </a:endParaRP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ED451-CC04-4A96-8215-00675CD69F61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392663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i="1" u="sng" dirty="0" smtClean="0">
                <a:solidFill>
                  <a:schemeClr val="tx1"/>
                </a:solidFill>
                <a:latin typeface="Arno Pro Smbd Caption" pitchFamily="18" charset="0"/>
              </a:rPr>
              <a:t>Цель урока:</a:t>
            </a:r>
          </a:p>
          <a:p>
            <a:pPr algn="just">
              <a:buFont typeface="Wingdings" pitchFamily="2" charset="2"/>
              <a:buChar char="q"/>
            </a:pPr>
            <a:r>
              <a:rPr lang="ru-RU" sz="1200" dirty="0" smtClean="0">
                <a:solidFill>
                  <a:schemeClr val="tx1"/>
                </a:solidFill>
                <a:latin typeface="Arno Pro Smbd Caption" pitchFamily="18" charset="0"/>
              </a:rPr>
              <a:t>Изучить как осуществляется мышечная деятельность; </a:t>
            </a:r>
          </a:p>
          <a:p>
            <a:pPr algn="just">
              <a:buFont typeface="Wingdings" pitchFamily="2" charset="2"/>
              <a:buChar char="q"/>
            </a:pPr>
            <a:r>
              <a:rPr lang="ru-RU" sz="1200" dirty="0" smtClean="0">
                <a:solidFill>
                  <a:schemeClr val="tx1"/>
                </a:solidFill>
                <a:latin typeface="Arno Pro Smbd Caption" pitchFamily="18" charset="0"/>
              </a:rPr>
              <a:t>Рассмотреть  как происходит энергетическое обеспечение работающих мышц.</a:t>
            </a:r>
          </a:p>
          <a:p>
            <a:endParaRPr lang="ru-RU" dirty="0">
              <a:solidFill>
                <a:schemeClr val="tx1"/>
              </a:solidFill>
              <a:latin typeface="Arno Pro Smbd Caption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ED451-CC04-4A96-8215-00675CD69F61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597285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u="sng" dirty="0" smtClean="0">
                <a:latin typeface="Arno Pro Smbd Caption" pitchFamily="18" charset="0"/>
              </a:rPr>
              <a:t>Мышечная деятельность.</a:t>
            </a:r>
            <a:r>
              <a:rPr lang="ru-RU" b="1" dirty="0" smtClean="0">
                <a:latin typeface="Arno Pro Smbd Caption" pitchFamily="18" charset="0"/>
              </a:rPr>
              <a:t> </a:t>
            </a:r>
          </a:p>
          <a:p>
            <a:pPr marL="0" marR="0" lvl="0" indent="15176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Характер движения, встречающийся в мире животных, чрезвычайно разнообразен: и по биомеханической структуре,</a:t>
            </a:r>
            <a:r>
              <a:rPr kumimoji="0" lang="ru-RU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и по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величине мышечных усилий, и по частоте циклов сокращения </a:t>
            </a:r>
            <a:r>
              <a:rPr kumimoji="0" lang="ru-RU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и расслабления,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и по двигательному режиму. </a:t>
            </a:r>
          </a:p>
          <a:p>
            <a:pPr marL="0" marR="0" lvl="0" indent="15176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Большое разнообразие движений свойственно и человеку. Сравните</a:t>
            </a:r>
            <a:r>
              <a:rPr kumimoji="0" lang="ru-RU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работу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мышц музыканта и тяжелоатлета-штангиста, бег спринтера и </a:t>
            </a:r>
            <a:r>
              <a:rPr lang="ru-RU" sz="1200" b="1" dirty="0" smtClean="0"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марафонского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бегуна, тяжелые физические работы в чрезвычайной</a:t>
            </a:r>
            <a:r>
              <a:rPr kumimoji="0" lang="ru-RU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ситуации (передвижение тяжестей и др.) и вышивание.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no Pro Smbd Caption" pitchFamily="18" charset="0"/>
            </a:endParaRPr>
          </a:p>
          <a:p>
            <a:pPr algn="just"/>
            <a:r>
              <a:rPr lang="ru-RU" sz="1200" dirty="0" smtClean="0"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	Изучение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мышц показало, что мышцы и животных</a:t>
            </a:r>
            <a:r>
              <a:rPr kumimoji="0" lang="ru-RU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и ч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еловека имеют не только разную форму, но и</a:t>
            </a:r>
            <a:r>
              <a:rPr kumimoji="0" lang="ru-RU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разное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строение в связи с разнообразием выполняемых</a:t>
            </a:r>
            <a:r>
              <a:rPr kumimoji="0" lang="ru-RU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ими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движений.  Волокна, из которых </a:t>
            </a:r>
            <a:r>
              <a:rPr lang="ru-RU" sz="1200" dirty="0" smtClean="0"/>
              <a:t> </a:t>
            </a:r>
            <a:r>
              <a:rPr lang="ru-RU" sz="1200" dirty="0" smtClean="0">
                <a:latin typeface="Arno Pro Smbd Caption" pitchFamily="18" charset="0"/>
              </a:rPr>
              <a:t>построены мышцы, тоже неоднородны. Они различаются по  ряду физиологических параметров (возбудимость, ритм сокращений, скорость сокращений и расслаблений и т. д.), а также имеют выраженные биохимические особенности (содержание компонентов, активность ферментов и др.). В разные  мышцы волокна входят в различных  соотношениях. Это и определяет функциональные особенности  мышц.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no Pro Smbd Caption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ED451-CC04-4A96-8215-00675CD69F61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39669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Нере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дко эволюционно близкие животные обладают </a:t>
            </a:r>
            <a:r>
              <a:rPr kumimoji="0" lang="ru-RU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совершенно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различным характером движения. Сравните,</a:t>
            </a:r>
            <a:r>
              <a:rPr kumimoji="0" lang="ru-RU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200" dirty="0" smtClean="0"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например,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движение ящерицы и черепахи; планирующий полет  орла и птиц отряда куриных с их взмахами крыльев. Многие рыбы, мигрирующие</a:t>
            </a:r>
            <a:r>
              <a:rPr kumimoji="0" lang="ru-RU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для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нереста, совершают путь до 8 тыс. км со скоростью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4 км/ч, а перелетные птицы преодолевают</a:t>
            </a:r>
            <a:r>
              <a:rPr kumimoji="0" lang="ru-RU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расстояния до 5 тыс. км. При движении многие</a:t>
            </a:r>
            <a:r>
              <a:rPr kumimoji="0" lang="ru-RU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животные 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проявляют не только выносливость, но и большую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быстроту. Так, лиса, преследуя жертву, длительное</a:t>
            </a:r>
            <a:r>
              <a:rPr kumimoji="0" lang="ru-RU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время бежит со скоростью 35 км/ч. А что говорить о  гепарде, который является рекордсменом спринтерском беге: он легко догоняет самую быст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рую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антилопу. Недаром в старину в средней Англии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и 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Индии  гепардов использовали как охотничьих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собак.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no Pro Smbd Caption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ED451-CC04-4A96-8215-00675CD69F61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189706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u="sng" dirty="0" smtClean="0">
                <a:latin typeface="Arno Pro Smbd Caption" pitchFamily="18" charset="0"/>
              </a:rPr>
              <a:t>Мышечная деятельность.</a:t>
            </a:r>
            <a:r>
              <a:rPr lang="ru-RU" b="1" dirty="0" smtClean="0">
                <a:latin typeface="Arno Pro Smbd Caption" pitchFamily="18" charset="0"/>
              </a:rPr>
              <a:t> </a:t>
            </a:r>
            <a:endParaRPr lang="en-US" b="1" dirty="0" smtClean="0">
              <a:latin typeface="Arno Pro Smbd Caption" pitchFamily="18" charset="0"/>
            </a:endParaRPr>
          </a:p>
          <a:p>
            <a:pPr marL="0" marR="0" lvl="0" indent="2651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latin typeface="Arno Pro Smbd SmText" pitchFamily="18" charset="0"/>
                <a:ea typeface="Times New Roman" pitchFamily="18" charset="0"/>
                <a:cs typeface="Lucida Sans Unicode" pitchFamily="34" charset="0"/>
              </a:rPr>
              <a:t>	Поэтому одни мышцы </a:t>
            </a:r>
            <a:r>
              <a:rPr kumimoji="0" lang="ru-RU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SmText" pitchFamily="18" charset="0"/>
                <a:ea typeface="Times New Roman" pitchFamily="18" charset="0"/>
                <a:cs typeface="Lucida Sans Unicode" pitchFamily="34" charset="0"/>
              </a:rPr>
              <a:t>могут при работе проявлять большую</a:t>
            </a:r>
            <a:r>
              <a:rPr kumimoji="0" lang="ru-RU" b="0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SmText" pitchFamily="18" charset="0"/>
                <a:ea typeface="Times New Roman" pitchFamily="18" charset="0"/>
                <a:cs typeface="Lucida Sans Unicode" pitchFamily="34" charset="0"/>
              </a:rPr>
              <a:t> работу при </a:t>
            </a:r>
            <a:r>
              <a:rPr kumimoji="0" lang="ru-RU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SmText" pitchFamily="18" charset="0"/>
                <a:ea typeface="Times New Roman" pitchFamily="18" charset="0"/>
                <a:cs typeface="Lucida Sans Unicode" pitchFamily="34" charset="0"/>
              </a:rPr>
              <a:t> незначительном</a:t>
            </a:r>
            <a:r>
              <a:rPr kumimoji="0" lang="en-US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SmText" pitchFamily="18" charset="0"/>
                <a:ea typeface="Times New Roman" pitchFamily="18" charset="0"/>
                <a:cs typeface="Lucida Sans Unicode" pitchFamily="34" charset="0"/>
              </a:rPr>
              <a:t> </a:t>
            </a:r>
            <a:r>
              <a:rPr kumimoji="0" lang="ru-RU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SmText" pitchFamily="18" charset="0"/>
                <a:ea typeface="Times New Roman" pitchFamily="18" charset="0"/>
                <a:cs typeface="Lucida Sans Unicode" pitchFamily="34" charset="0"/>
              </a:rPr>
              <a:t>напряжении и долго не утомляться</a:t>
            </a:r>
            <a:r>
              <a:rPr lang="ru-RU" dirty="0" smtClean="0">
                <a:latin typeface="Arno Pro Smbd SmText" pitchFamily="18" charset="0"/>
                <a:ea typeface="Times New Roman" pitchFamily="18" charset="0"/>
                <a:cs typeface="Lucida Sans Unicode" pitchFamily="34" charset="0"/>
              </a:rPr>
              <a:t>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SmText" pitchFamily="18" charset="0"/>
                <a:ea typeface="Times New Roman" pitchFamily="18" charset="0"/>
                <a:cs typeface="Lucida Sans Unicode" pitchFamily="34" charset="0"/>
              </a:rPr>
              <a:t>другие отличаются </a:t>
            </a:r>
            <a:r>
              <a:rPr kumimoji="0" lang="ru-RU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SmText" pitchFamily="18" charset="0"/>
                <a:ea typeface="Times New Roman" pitchFamily="18" charset="0"/>
                <a:cs typeface="Lucida Sans Unicode" pitchFamily="34" charset="0"/>
              </a:rPr>
              <a:t>быстротой сокращения, сильно напрягаются и быстро</a:t>
            </a:r>
            <a:r>
              <a:rPr lang="ru-RU" dirty="0" smtClean="0">
                <a:latin typeface="Arno Pro Smbd SmText" pitchFamily="18" charset="0"/>
                <a:ea typeface="Times New Roman" pitchFamily="18" charset="0"/>
                <a:cs typeface="Lucida Sans Unicode" pitchFamily="34" charset="0"/>
              </a:rPr>
              <a:t> </a:t>
            </a:r>
            <a:r>
              <a:rPr kumimoji="0" lang="ru-RU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SmText" pitchFamily="18" charset="0"/>
                <a:ea typeface="Times New Roman" pitchFamily="18" charset="0"/>
                <a:cs typeface="Lucida Sans Unicode" pitchFamily="34" charset="0"/>
              </a:rPr>
              <a:t>утомляются. Например, у человека к быстрым сокращениям и длительной работе способен ряд мышц голени, бедра, плеча,</a:t>
            </a:r>
            <a:r>
              <a:rPr kumimoji="0" lang="ru-RU" b="0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SmText" pitchFamily="18" charset="0"/>
                <a:ea typeface="Times New Roman" pitchFamily="18" charset="0"/>
                <a:cs typeface="Lucida Sans Unicode" pitchFamily="34" charset="0"/>
              </a:rPr>
              <a:t> а мышцы туловища 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SmText" pitchFamily="18" charset="0"/>
                <a:ea typeface="Times New Roman" pitchFamily="18" charset="0"/>
                <a:cs typeface="Lucida Sans Unicode" pitchFamily="34" charset="0"/>
              </a:rPr>
              <a:t>сокращаются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SmText" pitchFamily="18" charset="0"/>
                <a:ea typeface="Times New Roman" pitchFamily="18" charset="0"/>
                <a:cs typeface="Lucida Sans Unicode" pitchFamily="34" charset="0"/>
              </a:rPr>
              <a:t> более медленно, противостоят утомлению и способны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SmText" pitchFamily="18" charset="0"/>
                <a:ea typeface="Times New Roman" pitchFamily="18" charset="0"/>
                <a:cs typeface="Lucida Sans Unicode" pitchFamily="34" charset="0"/>
              </a:rPr>
              <a:t> к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SmText" pitchFamily="18" charset="0"/>
                <a:ea typeface="Times New Roman" pitchFamily="18" charset="0"/>
                <a:cs typeface="Lucida Sans Unicode" pitchFamily="34" charset="0"/>
              </a:rPr>
              <a:t>длительной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SmText" pitchFamily="18" charset="0"/>
                <a:ea typeface="Times New Roman" pitchFamily="18" charset="0"/>
                <a:cs typeface="Lucida Sans Unicode" pitchFamily="34" charset="0"/>
              </a:rPr>
              <a:t> работе  умеренной интенсивности.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no Pro Smbd SmText" pitchFamily="18" charset="0"/>
            </a:endParaRPr>
          </a:p>
          <a:p>
            <a:pPr algn="just"/>
            <a:r>
              <a:rPr lang="ru-RU" dirty="0" smtClean="0">
                <a:latin typeface="Arno Pro Smbd SmText" pitchFamily="18" charset="0"/>
              </a:rPr>
              <a:t>	Эти примеры подтверждают, что приспособленность организма к  различным видам движения имеет</a:t>
            </a:r>
            <a:r>
              <a:rPr lang="en-US" dirty="0" smtClean="0">
                <a:latin typeface="Arno Pro Smbd SmText" pitchFamily="18" charset="0"/>
              </a:rPr>
              <a:t> </a:t>
            </a:r>
            <a:r>
              <a:rPr lang="ru-RU" dirty="0" smtClean="0">
                <a:latin typeface="Arno Pro Smbd SmText" pitchFamily="18" charset="0"/>
              </a:rPr>
              <a:t>сложную и специфическую основу. Как вы знаете, основу всех видов адаптации организмов к условиям среды составляют биохимические процессы в тканях и клетках. Именно они обеспечивают  жизненно  важные функции на  молекулярном уровне.</a:t>
            </a:r>
          </a:p>
          <a:p>
            <a:pPr marL="0" marR="0" lvl="0" indent="2651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ED451-CC04-4A96-8215-00675CD69F61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968297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u="sng" dirty="0" smtClean="0">
                <a:latin typeface="Arno Pro Smbd SmText" pitchFamily="18" charset="0"/>
              </a:rPr>
              <a:t>МЕХАНИЗМ МЫШЕЧНОЙ ДЕЯТЕЛЬНОСТИ.</a:t>
            </a:r>
          </a:p>
          <a:p>
            <a:pPr algn="just"/>
            <a:r>
              <a:rPr lang="ru-RU" dirty="0" smtClean="0">
                <a:latin typeface="Arno Pro Smbd SmText" pitchFamily="18" charset="0"/>
              </a:rPr>
              <a:t>	Мышечное сокращение является следствием взаимодействия сократительного белкового комплекса актомиозина с АТФ. При этом химическая энергия, заключенная в фосфатных связях АТФ, переходит в механическую энергию, за счет которой и совершается работа.</a:t>
            </a:r>
          </a:p>
          <a:p>
            <a:pPr algn="just"/>
            <a:r>
              <a:rPr lang="ru-RU" dirty="0" smtClean="0">
                <a:latin typeface="Arno Pro Smbd SmText" pitchFamily="18" charset="0"/>
              </a:rPr>
              <a:t>	В покоящейся мышце актомиозин отсутствует, в мышечных фибриллах имеются тонкие нити белка актина и толстые нити  белка миозина (рис.). В отличие от  актина белок </a:t>
            </a:r>
            <a:r>
              <a:rPr lang="ru-RU" b="1" i="1" u="sng" dirty="0" smtClean="0">
                <a:latin typeface="Arno Pro Smbd SmText" pitchFamily="18" charset="0"/>
              </a:rPr>
              <a:t>миозин</a:t>
            </a:r>
            <a:r>
              <a:rPr lang="ru-RU" dirty="0" smtClean="0">
                <a:latin typeface="Arno Pro Smbd SmText" pitchFamily="18" charset="0"/>
              </a:rPr>
              <a:t> содержит </a:t>
            </a:r>
            <a:r>
              <a:rPr lang="en-US" b="1" i="1" u="sng" dirty="0" smtClean="0">
                <a:latin typeface="Arno Pro Smbd SmText" pitchFamily="18" charset="0"/>
              </a:rPr>
              <a:t>HS</a:t>
            </a:r>
            <a:r>
              <a:rPr lang="ru-RU" b="1" i="1" u="sng" dirty="0" smtClean="0">
                <a:latin typeface="Arno Pro Smbd SmText" pitchFamily="18" charset="0"/>
              </a:rPr>
              <a:t>-группы</a:t>
            </a:r>
            <a:r>
              <a:rPr lang="ru-RU" dirty="0" smtClean="0">
                <a:latin typeface="Arno Pro Smbd SmText" pitchFamily="18" charset="0"/>
              </a:rPr>
              <a:t>. В покоящейся мышце также имеется АТФ. Иначе говоря, в покоящейся мышце присутствуют все «потенциальные участники  процесса сокращения мышцы.</a:t>
            </a:r>
          </a:p>
          <a:p>
            <a:pPr indent="225425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SmText" pitchFamily="18" charset="0"/>
                <a:ea typeface="Times New Roman" pitchFamily="18" charset="0"/>
                <a:cs typeface="Lucida Sans Unicode" pitchFamily="34" charset="0"/>
              </a:rPr>
              <a:t>Поперечно - полосатые мышцы </a:t>
            </a:r>
            <a:r>
              <a:rPr lang="ru-RU" dirty="0" smtClean="0">
                <a:latin typeface="Arno Pro Smbd SmText" pitchFamily="18" charset="0"/>
                <a:ea typeface="Times New Roman" pitchFamily="18" charset="0"/>
                <a:cs typeface="Lucida Sans Unicode" pitchFamily="34" charset="0"/>
              </a:rPr>
              <a:t>име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SmText" pitchFamily="18" charset="0"/>
                <a:ea typeface="Times New Roman" pitchFamily="18" charset="0"/>
                <a:cs typeface="Lucida Sans Unicode" pitchFamily="34" charset="0"/>
              </a:rPr>
              <a:t>ют большое количество нервных </a:t>
            </a:r>
            <a:r>
              <a:rPr lang="ru-RU" b="1" dirty="0" smtClean="0">
                <a:latin typeface="Arno Pro Smbd SmText" pitchFamily="18" charset="0"/>
                <a:ea typeface="Times New Roman" pitchFamily="18" charset="0"/>
                <a:cs typeface="Lucida Sans Unicode" pitchFamily="34" charset="0"/>
              </a:rPr>
              <a:t>окончаний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SmText" pitchFamily="18" charset="0"/>
                <a:ea typeface="Times New Roman" pitchFamily="18" charset="0"/>
                <a:cs typeface="Lucida Sans Unicode" pitchFamily="34" charset="0"/>
              </a:rPr>
              <a:t>, с помощью которых осуществляется регуляция мышечной деятельности со стороны нервных центров. Оказывается, мышца не сокращав до тех пор, пока не придет двигательный нервный импульс. Это означает,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SmText" pitchFamily="18" charset="0"/>
                <a:ea typeface="Times New Roman" pitchFamily="18" charset="0"/>
                <a:cs typeface="Lucida Sans Unicode" pitchFamily="34" charset="0"/>
              </a:rPr>
              <a:t> что до </a:t>
            </a:r>
            <a:r>
              <a:rPr lang="ru-RU" b="1" dirty="0" smtClean="0">
                <a:latin typeface="Arno Pro Smbd SmText" pitchFamily="18" charset="0"/>
              </a:rPr>
              <a:t> </a:t>
            </a:r>
            <a:r>
              <a:rPr lang="ru-RU" dirty="0" smtClean="0">
                <a:latin typeface="Arno Pro Smbd SmText" pitchFamily="18" charset="0"/>
              </a:rPr>
              <a:t>прихода двигательного нервного импульса не образуется актомиозин </a:t>
            </a:r>
            <a:r>
              <a:rPr lang="ru-RU" i="1" dirty="0" smtClean="0">
                <a:latin typeface="Arno Pro Smbd SmText" pitchFamily="18" charset="0"/>
              </a:rPr>
              <a:t> </a:t>
            </a:r>
            <a:r>
              <a:rPr lang="ru-RU" dirty="0" smtClean="0">
                <a:latin typeface="Arno Pro Smbd SmText" pitchFamily="18" charset="0"/>
              </a:rPr>
              <a:t>и отсутствует его взаимодействие с АТФ.</a:t>
            </a:r>
          </a:p>
          <a:p>
            <a:pPr marL="0" marR="0" lvl="0" indent="2254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ED451-CC04-4A96-8215-00675CD69F61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754282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SmText" pitchFamily="18" charset="0"/>
                <a:ea typeface="Times New Roman" pitchFamily="18" charset="0"/>
                <a:cs typeface="Arial" pitchFamily="34" charset="0"/>
              </a:rPr>
              <a:t>	Расщепление АТФ при взаимодействии с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SmText" pitchFamily="18" charset="0"/>
                <a:ea typeface="Times New Roman" pitchFamily="18" charset="0"/>
                <a:cs typeface="Arial" pitchFamily="34" charset="0"/>
              </a:rPr>
              <a:t>HS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SmText" pitchFamily="18" charset="0"/>
                <a:ea typeface="Times New Roman" pitchFamily="18" charset="0"/>
                <a:cs typeface="Arial" pitchFamily="34" charset="0"/>
              </a:rPr>
              <a:t>-группами миозина является непосредственной причиной, обусловливающей мышечное сокращение.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no Pro Smbd SmText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SmText" pitchFamily="18" charset="0"/>
                <a:ea typeface="Times New Roman" pitchFamily="18" charset="0"/>
                <a:cs typeface="Arial" pitchFamily="34" charset="0"/>
              </a:rPr>
              <a:t>	Мышечная деятельность обеспечивается нервными импульсами, определенным соотношением ионов и энергией, выделяющейся при гидролизе АТФ.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ru-RU" dirty="0" smtClean="0">
                <a:latin typeface="Arno Pro Smbd SmText" pitchFamily="18" charset="0"/>
              </a:rPr>
              <a:t>	Расслабление мышцы также активный процесс, требующий затраты </a:t>
            </a:r>
            <a:r>
              <a:rPr lang="ru-RU" b="1" dirty="0" smtClean="0">
                <a:latin typeface="Arno Pro Smbd SmText" pitchFamily="18" charset="0"/>
              </a:rPr>
              <a:t>АТФ  </a:t>
            </a:r>
            <a:r>
              <a:rPr lang="ru-RU" dirty="0" smtClean="0">
                <a:latin typeface="Arno Pro Smbd SmText" pitchFamily="18" charset="0"/>
              </a:rPr>
              <a:t>на восстановление исходного определения ионов. Если АТФ недостаточно, что бывает в переутомлений</a:t>
            </a:r>
            <a:r>
              <a:rPr lang="ru-RU" b="1" dirty="0" smtClean="0">
                <a:latin typeface="Arno Pro Smbd SmText" pitchFamily="18" charset="0"/>
              </a:rPr>
              <a:t> </a:t>
            </a:r>
            <a:r>
              <a:rPr lang="ru-RU" dirty="0" smtClean="0">
                <a:latin typeface="Arno Pro Smbd SmText" pitchFamily="18" charset="0"/>
              </a:rPr>
              <a:t>мышце, то мышца не может расслабиться.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no Pro Smbd SmText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ED451-CC04-4A96-8215-00675CD69F61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286703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u="sng" dirty="0" smtClean="0">
                <a:latin typeface="Arno Pro Smbd Caption" pitchFamily="18" charset="0"/>
              </a:rPr>
              <a:t>ЭНЕРГЕТИЧЕСКОЕ ОБЕСПЕЧЕНИЕ РАБОТ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no Pro Smbd Caption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Поскольку</a:t>
            </a:r>
            <a:r>
              <a:rPr lang="ru-RU" dirty="0" smtClean="0">
                <a:latin typeface="Arno Pro Smbd Caption" pitchFamily="18" charset="0"/>
              </a:rPr>
              <a:t> АТФ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при мышечной деятельности непрерывно расходуется, то ее запасы должны постоянно возобновляться. Запасы АТФ в мышце малы — их хватило бы всего на 2—3 с работы. Почему содержание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 АТФ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в мышцах так невелико?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no Pro Smbd Caption" pitchFamily="18" charset="0"/>
            </a:endParaRPr>
          </a:p>
          <a:p>
            <a:r>
              <a:rPr lang="ru-RU" sz="1200" u="sng" dirty="0" smtClean="0">
                <a:latin typeface="Arno Pro Smbd Caption" pitchFamily="18" charset="0"/>
              </a:rPr>
              <a:t>АЮ</a:t>
            </a:r>
            <a:r>
              <a:rPr lang="ru-RU" sz="1200" u="sng" dirty="0" smtClean="0">
                <a:latin typeface="Arno Pro Smbd SmText"/>
              </a:rPr>
              <a:t>Щ</a:t>
            </a:r>
            <a:r>
              <a:rPr lang="ru-RU" sz="1200" u="sng" dirty="0" smtClean="0">
                <a:latin typeface="Arno Pro Smbd Caption" pitchFamily="18" charset="0"/>
              </a:rPr>
              <a:t>ИХ  МЫШЦ.</a:t>
            </a:r>
            <a:endParaRPr lang="en-US" sz="1200" u="sng" dirty="0" smtClean="0">
              <a:latin typeface="Arno Pro Smbd Captio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	Это вполне объяснимо, поскольку АТФ расходуется не только на мышечную деятельность, но и на синтезы  всех веществ в организме, на работу других функциональных систем, Потребность в АТФ и многообразие путей ее использования в организме координируются и регулируются: организм как бы направляет АТФ в самые «горячие точки». Иначе говоря, во время активного функционирования мышц АТФ в большей степени обеспечивает их работу, а остальные процессы в это время заторможены, они получают меньшее </a:t>
            </a:r>
            <a:r>
              <a:rPr kumimoji="0" lang="ru-RU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коли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чество энергии, требуемое для их поддержания.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no Pro Smbd Captio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125413" algn="l"/>
              </a:tabLst>
            </a:pPr>
            <a:r>
              <a:rPr lang="ru-RU" sz="1200" dirty="0" smtClean="0"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	</a:t>
            </a:r>
            <a:r>
              <a:rPr lang="ru-RU" u="sng" dirty="0" smtClean="0"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О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днако в организме все же имеется механизм некоторого «запаса</a:t>
            </a:r>
            <a:r>
              <a:rPr lang="ru-RU" u="sng" dirty="0" smtClean="0">
                <a:latin typeface="Arno Pro Smbd Caption" pitchFamily="18" charset="0"/>
              </a:rPr>
              <a:t>» 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богатых энергией фосфатных связей. Происходит это следующим  </a:t>
            </a:r>
            <a:r>
              <a:rPr lang="ru-RU" u="sng" dirty="0" smtClean="0">
                <a:latin typeface="Arno Pro Smbd Caption" pitchFamily="18" charset="0"/>
              </a:rPr>
              <a:t>образом: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125413" algn="l"/>
              </a:tabLst>
            </a:pPr>
            <a:r>
              <a:rPr lang="ru-RU" dirty="0" smtClean="0">
                <a:latin typeface="Arno Pro Smbd Caption" pitchFamily="18" charset="0"/>
              </a:rPr>
              <a:t>1)  </a:t>
            </a:r>
            <a:r>
              <a:rPr lang="ru-RU" sz="1200" dirty="0" smtClean="0">
                <a:latin typeface="Arno Pro Smbd Caption" pitchFamily="18" charset="0"/>
              </a:rPr>
              <a:t>В мышцах содержится вещество </a:t>
            </a:r>
            <a:r>
              <a:rPr lang="ru-RU" sz="1200" i="1" dirty="0" smtClean="0">
                <a:latin typeface="Arno Pro Smbd Caption" pitchFamily="18" charset="0"/>
              </a:rPr>
              <a:t>креатин, </a:t>
            </a:r>
            <a:r>
              <a:rPr lang="ru-RU" sz="1200" dirty="0" smtClean="0">
                <a:latin typeface="Arno Pro Smbd Caption" pitchFamily="18" charset="0"/>
              </a:rPr>
              <a:t>которое способно присоединять богатый энергией остаток фосфорной кислоты от АТФ, при этом оно превращается в эфир </a:t>
            </a:r>
            <a:r>
              <a:rPr lang="ru-RU" sz="1200" dirty="0" err="1" smtClean="0">
                <a:latin typeface="Arno Pro Smbd Caption" pitchFamily="18" charset="0"/>
              </a:rPr>
              <a:t>креатинфосфат</a:t>
            </a:r>
            <a:r>
              <a:rPr lang="ru-RU" sz="1200" dirty="0" smtClean="0">
                <a:latin typeface="Arno Pro Smbd Caption" pitchFamily="18" charset="0"/>
              </a:rPr>
              <a:t>, а во время работы мышц отдает фосфат на «экстренное» образование АТФ.  Эта реакция протекает очень быстро, это и есть первый по времени путь возобновления </a:t>
            </a:r>
            <a:r>
              <a:rPr lang="ru-RU" sz="1200" b="1" dirty="0" smtClean="0">
                <a:latin typeface="Arno Pro Smbd Caption" pitchFamily="18" charset="0"/>
              </a:rPr>
              <a:t>(</a:t>
            </a:r>
            <a:r>
              <a:rPr lang="ru-RU" sz="1200" b="1" u="sng" dirty="0" err="1" smtClean="0">
                <a:latin typeface="Arno Pro Smbd Caption" pitchFamily="18" charset="0"/>
              </a:rPr>
              <a:t>ресинтеза</a:t>
            </a:r>
            <a:r>
              <a:rPr lang="ru-RU" sz="1200" b="1" dirty="0" smtClean="0">
                <a:latin typeface="Arno Pro Smbd Caption" pitchFamily="18" charset="0"/>
              </a:rPr>
              <a:t>) </a:t>
            </a:r>
            <a:r>
              <a:rPr lang="ru-RU" sz="1200" dirty="0" smtClean="0">
                <a:latin typeface="Arno Pro Smbd Caption" pitchFamily="18" charset="0"/>
              </a:rPr>
              <a:t>АТФ в работающей мышце. Поскольку запасы </a:t>
            </a:r>
            <a:r>
              <a:rPr lang="ru-RU" sz="1200" dirty="0" err="1" smtClean="0">
                <a:latin typeface="Arno Pro Smbd Caption" pitchFamily="18" charset="0"/>
              </a:rPr>
              <a:t>креатинфосфата</a:t>
            </a:r>
            <a:r>
              <a:rPr lang="ru-RU" sz="1200" dirty="0" smtClean="0">
                <a:latin typeface="Arno Pro Smbd Caption" pitchFamily="18" charset="0"/>
              </a:rPr>
              <a:t> в мышцах ограничены, такой путь </a:t>
            </a:r>
            <a:r>
              <a:rPr lang="ru-RU" sz="1200" dirty="0" err="1" smtClean="0">
                <a:latin typeface="Arno Pro Smbd Caption" pitchFamily="18" charset="0"/>
              </a:rPr>
              <a:t>ресинтеза</a:t>
            </a:r>
            <a:r>
              <a:rPr lang="ru-RU" sz="1200" dirty="0" smtClean="0">
                <a:latin typeface="Arno Pro Smbd Caption" pitchFamily="18" charset="0"/>
              </a:rPr>
              <a:t> АТФ может осуществляться очень недолгое время. Он характерен для кратковременных интенсивных физических нагрузок (рывок со старта, подъем штанги и т. п.).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125413" algn="l"/>
              </a:tabLs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no Pro Smbd Caption" pitchFamily="18" charset="0"/>
            </a:endParaRPr>
          </a:p>
          <a:p>
            <a:endParaRPr lang="ru-RU" sz="1200" u="sng" dirty="0">
              <a:latin typeface="Arno Pro Smbd Caption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ED451-CC04-4A96-8215-00675CD69F61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271259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latin typeface="Arno Pro Smbd Caption" pitchFamily="18" charset="0"/>
              </a:rPr>
              <a:t>2) Далее </a:t>
            </a:r>
            <a:r>
              <a:rPr lang="ru-RU" sz="1200" dirty="0" err="1" smtClean="0">
                <a:latin typeface="Arno Pro Smbd Caption" pitchFamily="18" charset="0"/>
              </a:rPr>
              <a:t>ресинтез</a:t>
            </a:r>
            <a:r>
              <a:rPr lang="ru-RU" sz="1200" dirty="0" smtClean="0">
                <a:latin typeface="Arno Pro Smbd Caption" pitchFamily="18" charset="0"/>
              </a:rPr>
              <a:t> АТФ происходит за счет углеводных ресурсов организма. Они обычно достаточно велики (в виде гликогена печени и мышц), и к тому же на стадии гликолиза реакции окисления протекают в отсутствие кислорода. Это второй путь </a:t>
            </a:r>
            <a:r>
              <a:rPr lang="ru-RU" sz="1200" dirty="0" err="1" smtClean="0">
                <a:latin typeface="Arno Pro Smbd Caption" pitchFamily="18" charset="0"/>
              </a:rPr>
              <a:t>ресинтеза</a:t>
            </a:r>
            <a:r>
              <a:rPr lang="ru-RU" sz="1200" dirty="0" smtClean="0">
                <a:latin typeface="Arno Pro Smbd Caption" pitchFamily="18" charset="0"/>
              </a:rPr>
              <a:t> АТФ, который преобладает при спортивных упражнениях максимальной интенсивности, когда наблюдается резкое несоответствие между возросшей потребностью организма в кислороде и ограниченными возможностями его поступления. </a:t>
            </a:r>
          </a:p>
          <a:p>
            <a:pPr marL="0" marR="0" lvl="0" indent="2095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3) Третий путь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ресинтеза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— аэробное окисление, при котором АТФ образуется с участием кислорода (так называемый цикл Кребса). Это очень эффективный путь, имеющий существенные преимущества перед гликолизом. </a:t>
            </a:r>
            <a:r>
              <a:rPr kumimoji="0" lang="ru-RU" sz="1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Во-первых,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в качестве веществ, подвергающихся окислению, используются остатки и углеводов, и липидов, и аминокислот. </a:t>
            </a:r>
            <a:r>
              <a:rPr kumimoji="0" lang="ru-RU" sz="1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Во-вторых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, он выгоден энергетически. Для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ресинтеза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одного и того же количества АТФ при гликолизе требуется 1 г глюкозы, а при аэробном окислении — 0,08 г глюкозы или около 0,03 г жирных кислот, поскольку это процесс полного окисления веществ. </a:t>
            </a:r>
            <a:r>
              <a:rPr kumimoji="0" lang="ru-RU" sz="1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В-третьих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, конечные продукты аэробного окисления — углекислый газ и вода — не вызывают резких изменений внутренней среды организма и легко из него удаляются.</a:t>
            </a:r>
          </a:p>
          <a:p>
            <a:pPr indent="2095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latin typeface="Arno Pro Smbd Caption" pitchFamily="18" charset="0"/>
              </a:rPr>
              <a:t>Обязательным условием аэробного окисления является хорошее снабжение организма кислородом, что происходит при физических упражнениях средней и умеренной интенсивности.</a:t>
            </a:r>
          </a:p>
          <a:p>
            <a:pPr marL="0" marR="0" lvl="0" indent="2095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no Pro Smbd Caption" pitchFamily="18" charset="0"/>
            </a:endParaRPr>
          </a:p>
          <a:p>
            <a:pPr marL="0" marR="0" lvl="0" indent="2190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4) Наконец, при мышечной деятельности, связанной со значительными степенями утомления, когда другие способы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ресинтеза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АТФ становятся затруднительными, АТФ образуется путем взаимодействия двух частиц АДФ с помощью фермента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миокиназы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:</a:t>
            </a:r>
            <a:endParaRPr lang="ru-RU" sz="1200" dirty="0" smtClean="0">
              <a:latin typeface="Arno Pro Smbd Caption" pitchFamily="18" charset="0"/>
            </a:endParaRPr>
          </a:p>
          <a:p>
            <a:pPr marL="0" marR="0" lvl="0" indent="2190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                        2АДФ + </a:t>
            </a:r>
            <a:r>
              <a:rPr kumimoji="0" lang="ru-RU" sz="12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миокиназа</a:t>
            </a:r>
            <a:r>
              <a:rPr kumimoji="0" lang="ru-RU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                  АТФ + АМФ</a:t>
            </a:r>
          </a:p>
          <a:p>
            <a:pPr marL="0" marR="0" lvl="0" indent="2190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baseline="0" dirty="0" smtClean="0"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Этот  путь невыгоден, так как из двух молекул АДФ образуется лишь одна молекула АТФ (</a:t>
            </a:r>
            <a:r>
              <a:rPr lang="ru-RU" sz="1200" baseline="0" dirty="0" smtClean="0">
                <a:latin typeface="Arno Pro Smbd SmText"/>
                <a:ea typeface="Times New Roman" pitchFamily="18" charset="0"/>
                <a:cs typeface="Arial" pitchFamily="34" charset="0"/>
              </a:rPr>
              <a:t>50%, образно говоря, - «издержки производства»), и является как бы «аварийным».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no Pro Smbd Caption" pitchFamily="18" charset="0"/>
              <a:ea typeface="Times New Roman" pitchFamily="18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Arno Pro Smbd Caption" pitchFamily="18" charset="0"/>
              </a:rPr>
              <a:t>Биохимические изменения в организме под влиянием определенной мышечной деятельности носят приспособительный характер.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ED451-CC04-4A96-8215-00675CD69F61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82084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6D58B-BAEF-4B90-B2FE-EE3C961BDEAC}" type="datetime1">
              <a:rPr lang="ru-RU" smtClean="0"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72CD4-F1C5-48B3-8448-3B0F6BAFCE1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4F027-AAF2-4CB0-9814-A852566914CA}" type="datetime1">
              <a:rPr lang="ru-RU" smtClean="0"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72CD4-F1C5-48B3-8448-3B0F6BAFCE1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F003A-36F5-474E-A8AF-2D6DB151CEE1}" type="datetime1">
              <a:rPr lang="ru-RU" smtClean="0"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72CD4-F1C5-48B3-8448-3B0F6BAFCE1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B62AA-4777-4083-856D-DB3E2292F096}" type="datetime1">
              <a:rPr lang="ru-RU" smtClean="0"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72CD4-F1C5-48B3-8448-3B0F6BAFCE1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A3A5E-21E3-49A4-BD17-15305C92A427}" type="datetime1">
              <a:rPr lang="ru-RU" smtClean="0"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72CD4-F1C5-48B3-8448-3B0F6BAFCE1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A8EB9-A0EF-4501-A032-8ED1FAC3B07E}" type="datetime1">
              <a:rPr lang="ru-RU" smtClean="0"/>
              <a:t>25.11.2014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72CD4-F1C5-48B3-8448-3B0F6BAFCE1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E7FAD-9DFC-498F-A85D-641BAC135610}" type="datetime1">
              <a:rPr lang="ru-RU" smtClean="0"/>
              <a:t>25.11.2014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72CD4-F1C5-48B3-8448-3B0F6BAFCE1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FC5F-C452-44BE-A387-86A09E5DD42B}" type="datetime1">
              <a:rPr lang="ru-RU" smtClean="0"/>
              <a:t>25.11.2014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72CD4-F1C5-48B3-8448-3B0F6BAFCE1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08CD2-B506-4AC3-8329-4554EFD76088}" type="datetime1">
              <a:rPr lang="ru-RU" smtClean="0"/>
              <a:t>25.11.2014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72CD4-F1C5-48B3-8448-3B0F6BAFCE1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E89CF-5AC0-4818-A959-EE9886E30866}" type="datetime1">
              <a:rPr lang="ru-RU" smtClean="0"/>
              <a:t>25.11.2014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72CD4-F1C5-48B3-8448-3B0F6BAFCE1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1B17-33F2-43F0-8913-E8C0E30D295A}" type="datetime1">
              <a:rPr lang="ru-RU" smtClean="0"/>
              <a:t>25.11.2014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72CD4-F1C5-48B3-8448-3B0F6BAFCE1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6BFD0C-7773-45D5-9ADC-64C070A80329}" type="datetime1">
              <a:rPr lang="ru-RU" smtClean="0"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972CD4-F1C5-48B3-8448-3B0F6BAFCE1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circle/>
  </p:transition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5-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0313"/>
            <a:ext cx="9144000" cy="679737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357299"/>
            <a:ext cx="8358246" cy="3143272"/>
          </a:xfrm>
        </p:spPr>
        <p:txBody>
          <a:bodyPr>
            <a:prstTxWarp prst="textStop">
              <a:avLst/>
            </a:prstTxWarp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no Pro Smbd Caption" pitchFamily="18" charset="0"/>
              </a:rPr>
              <a:t>МЫШЕЧНАЯ 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no Pro Smbd Caption" pitchFamily="18" charset="0"/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no Pro Smbd Caption" pitchFamily="18" charset="0"/>
              </a:rPr>
              <a:t>ДЕЯТЕЛЬНОСТЬ.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no Pro Smbd Captio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348" y="6215082"/>
            <a:ext cx="30003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Естествознание, 11 класс</a:t>
            </a:r>
            <a:endParaRPr lang="ru-RU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5500694" y="6000768"/>
            <a:ext cx="3429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Учитель МКОУ Михайловская СОШ – Г.М.Мойсеева</a:t>
            </a:r>
            <a:endParaRPr lang="ru-RU" sz="1600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-2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u="sng" dirty="0" smtClean="0">
                <a:latin typeface="Arno Pro Smbd Caption" pitchFamily="18" charset="0"/>
              </a:rPr>
              <a:t>Сравнительная характеристика путей ресинтеза АТФ при мышечной деятельности различного характера.</a:t>
            </a:r>
            <a:endParaRPr lang="ru-RU" sz="2400" u="sng" dirty="0">
              <a:latin typeface="Arno Pro Smbd Captio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20" y="1357297"/>
          <a:ext cx="8572560" cy="4980627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428628"/>
                <a:gridCol w="2404044"/>
                <a:gridCol w="1789056"/>
                <a:gridCol w="1975416"/>
                <a:gridCol w="1975416"/>
              </a:tblGrid>
              <a:tr h="101645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Пути ресинтеза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Условия протекания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Характеристика мышечной деятельности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Оценка эффективности</a:t>
                      </a:r>
                      <a:endParaRPr lang="ru-RU" dirty="0"/>
                    </a:p>
                  </a:txBody>
                  <a:tcPr anchor="ctr"/>
                </a:tc>
              </a:tr>
              <a:tr h="81316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1.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err="1" smtClean="0"/>
                        <a:t>Креатинфосфатный</a:t>
                      </a:r>
                      <a:r>
                        <a:rPr lang="ru-RU" sz="1400" baseline="0" dirty="0" smtClean="0"/>
                        <a:t> (использование </a:t>
                      </a:r>
                      <a:r>
                        <a:rPr lang="ru-RU" sz="1400" baseline="0" dirty="0" err="1" smtClean="0"/>
                        <a:t>креатинфосфата</a:t>
                      </a:r>
                      <a:r>
                        <a:rPr lang="ru-RU" sz="1400" baseline="0" dirty="0" smtClean="0"/>
                        <a:t> мышц).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Анаэробные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Кратковременные</a:t>
                      </a:r>
                      <a:r>
                        <a:rPr lang="ru-RU" sz="1400" baseline="0" dirty="0" smtClean="0"/>
                        <a:t> нагрузки высокой интенсивности.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Содержание </a:t>
                      </a:r>
                      <a:r>
                        <a:rPr lang="ru-RU" sz="1400" dirty="0" err="1" smtClean="0"/>
                        <a:t>креатинфосфата</a:t>
                      </a:r>
                      <a:r>
                        <a:rPr lang="ru-RU" sz="1400" dirty="0" smtClean="0"/>
                        <a:t> в мышцах</a:t>
                      </a:r>
                      <a:r>
                        <a:rPr lang="ru-RU" sz="1400" baseline="0" dirty="0" smtClean="0"/>
                        <a:t> невелико.</a:t>
                      </a:r>
                      <a:endParaRPr lang="ru-RU" sz="1400" dirty="0"/>
                    </a:p>
                  </a:txBody>
                  <a:tcPr/>
                </a:tc>
              </a:tr>
              <a:tr h="1287509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2.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Гликолиз (использование углеводородов).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Анаэробные</a:t>
                      </a:r>
                    </a:p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Большая интенсивность.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Энергетически мало эффективен. Ограничен продуктами неполного окисления углеводов.</a:t>
                      </a:r>
                      <a:endParaRPr lang="ru-RU" sz="1400" dirty="0"/>
                    </a:p>
                  </a:txBody>
                  <a:tcPr/>
                </a:tc>
              </a:tr>
              <a:tr h="1287509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3.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Цикл Кребса (использование</a:t>
                      </a:r>
                      <a:r>
                        <a:rPr lang="ru-RU" sz="1400" baseline="0" dirty="0" smtClean="0"/>
                        <a:t> углеводов, липидов, белков).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Аэробные</a:t>
                      </a:r>
                    </a:p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Длительные нагрузки умеренной интенсивности.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Энергетически эффективен, образуются</a:t>
                      </a:r>
                      <a:r>
                        <a:rPr lang="ru-RU" sz="1400" baseline="0" dirty="0" smtClean="0"/>
                        <a:t> конечные продукты – углекислый газ и вода.</a:t>
                      </a:r>
                      <a:endParaRPr lang="ru-RU" sz="1400" dirty="0"/>
                    </a:p>
                  </a:txBody>
                  <a:tcPr/>
                </a:tc>
              </a:tr>
              <a:tr h="57599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4.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err="1" smtClean="0"/>
                        <a:t>Миокиназная</a:t>
                      </a:r>
                      <a:r>
                        <a:rPr lang="ru-RU" sz="1400" dirty="0" smtClean="0"/>
                        <a:t> (использование АДФ).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Анаэробные</a:t>
                      </a:r>
                    </a:p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При утомлении.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Энергетически  не выгоден.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/>
              <a:t>Источники литературы:</a:t>
            </a:r>
            <a:endParaRPr lang="ru-RU" b="1" i="1" u="sng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785926"/>
            <a:ext cx="7715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b="1" dirty="0" smtClean="0"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Учебник:</a:t>
            </a:r>
            <a:r>
              <a:rPr lang="ru-RU" dirty="0" smtClean="0"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Естествознание, 11 класс: учебник для общеобразовательных учреждений, базовый уровень/ [И.Ю.Алексашина, К.В.Галактионов, И.С.Дмитриев и др.]; под ред. И.Ю.Алексашиной; М.; Просвещение, 2007 год.</a:t>
            </a:r>
            <a:endParaRPr lang="ru-RU" dirty="0" smtClean="0">
              <a:latin typeface="Bookman Old Style" pitchFamily="18" charset="0"/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circl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-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0313"/>
            <a:ext cx="9144000" cy="6797373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00100" y="2143116"/>
            <a:ext cx="7358114" cy="3429024"/>
          </a:xfrm>
        </p:spPr>
        <p:txBody>
          <a:bodyPr>
            <a:normAutofit/>
          </a:bodyPr>
          <a:lstStyle/>
          <a:p>
            <a:r>
              <a:rPr lang="ru-RU" sz="3200" i="1" u="sng" dirty="0" smtClean="0">
                <a:solidFill>
                  <a:schemeClr val="tx1"/>
                </a:solidFill>
                <a:latin typeface="Arno Pro Smbd Caption" pitchFamily="18" charset="0"/>
              </a:rPr>
              <a:t>Цель урока:</a:t>
            </a:r>
          </a:p>
          <a:p>
            <a:pPr algn="just">
              <a:buFont typeface="Wingdings" pitchFamily="2" charset="2"/>
              <a:buChar char="q"/>
            </a:pPr>
            <a:r>
              <a:rPr lang="ru-RU" sz="3200" dirty="0" smtClean="0">
                <a:solidFill>
                  <a:schemeClr val="tx1"/>
                </a:solidFill>
                <a:latin typeface="Arno Pro Smbd Caption" pitchFamily="18" charset="0"/>
              </a:rPr>
              <a:t>Изучить как </a:t>
            </a:r>
            <a:r>
              <a:rPr lang="ru-RU" sz="3200" dirty="0">
                <a:solidFill>
                  <a:schemeClr val="tx1"/>
                </a:solidFill>
                <a:latin typeface="Arno Pro Smbd Caption" pitchFamily="18" charset="0"/>
              </a:rPr>
              <a:t>осуществляется мышечная </a:t>
            </a:r>
            <a:r>
              <a:rPr lang="ru-RU" sz="3200" dirty="0" smtClean="0">
                <a:solidFill>
                  <a:schemeClr val="tx1"/>
                </a:solidFill>
                <a:latin typeface="Arno Pro Smbd Caption" pitchFamily="18" charset="0"/>
              </a:rPr>
              <a:t>деятельность; </a:t>
            </a:r>
          </a:p>
          <a:p>
            <a:pPr algn="just">
              <a:buFont typeface="Wingdings" pitchFamily="2" charset="2"/>
              <a:buChar char="q"/>
            </a:pPr>
            <a:r>
              <a:rPr lang="ru-RU" sz="3200" dirty="0" smtClean="0">
                <a:solidFill>
                  <a:schemeClr val="tx1"/>
                </a:solidFill>
                <a:latin typeface="Arno Pro Smbd Caption" pitchFamily="18" charset="0"/>
              </a:rPr>
              <a:t>Рассмотреть  как </a:t>
            </a:r>
            <a:r>
              <a:rPr lang="ru-RU" sz="3200" dirty="0">
                <a:solidFill>
                  <a:schemeClr val="tx1"/>
                </a:solidFill>
                <a:latin typeface="Arno Pro Smbd Caption" pitchFamily="18" charset="0"/>
              </a:rPr>
              <a:t>происходит </a:t>
            </a:r>
            <a:r>
              <a:rPr lang="ru-RU" sz="3200" dirty="0" smtClean="0">
                <a:solidFill>
                  <a:schemeClr val="tx1"/>
                </a:solidFill>
                <a:latin typeface="Arno Pro Smbd Caption" pitchFamily="18" charset="0"/>
              </a:rPr>
              <a:t>энергетическое </a:t>
            </a:r>
            <a:r>
              <a:rPr lang="ru-RU" sz="3200" dirty="0">
                <a:solidFill>
                  <a:schemeClr val="tx1"/>
                </a:solidFill>
                <a:latin typeface="Arno Pro Smbd Caption" pitchFamily="18" charset="0"/>
              </a:rPr>
              <a:t>обеспечение работающих </a:t>
            </a:r>
            <a:r>
              <a:rPr lang="ru-RU" sz="3200" dirty="0" smtClean="0">
                <a:solidFill>
                  <a:schemeClr val="tx1"/>
                </a:solidFill>
                <a:latin typeface="Arno Pro Smbd Caption" pitchFamily="18" charset="0"/>
              </a:rPr>
              <a:t>мышц.</a:t>
            </a:r>
            <a:endParaRPr lang="ru-RU" sz="3200" dirty="0">
              <a:solidFill>
                <a:schemeClr val="tx1"/>
              </a:solidFill>
              <a:latin typeface="Arno Pro Smbd Caption" pitchFamily="18" charset="0"/>
            </a:endParaRPr>
          </a:p>
          <a:p>
            <a:endParaRPr lang="ru-RU" dirty="0">
              <a:solidFill>
                <a:schemeClr val="tx1"/>
              </a:solidFill>
              <a:latin typeface="Arno Pro Smbd Captio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43504" y="357166"/>
            <a:ext cx="371477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no Pro Smbd Caption" pitchFamily="18" charset="0"/>
              </a:rPr>
              <a:t>Истинная тема исследований</a:t>
            </a:r>
          </a:p>
          <a:p>
            <a:r>
              <a:rPr lang="ru-RU" sz="2000" b="1" dirty="0">
                <a:latin typeface="Arno Pro Smbd Caption" pitchFamily="18" charset="0"/>
              </a:rPr>
              <a:t>д</a:t>
            </a:r>
            <a:r>
              <a:rPr lang="ru-RU" sz="2000" b="1" dirty="0" smtClean="0">
                <a:latin typeface="Arno Pro Smbd Caption" pitchFamily="18" charset="0"/>
              </a:rPr>
              <a:t>ля человечества есть человек.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</a:t>
            </a:r>
            <a:r>
              <a:rPr lang="ru-RU" dirty="0" smtClean="0">
                <a:latin typeface="Arno Pro Smbd Caption" pitchFamily="18" charset="0"/>
              </a:rPr>
              <a:t>(Дж.Максвелл)</a:t>
            </a:r>
            <a:endParaRPr lang="ru-RU" dirty="0">
              <a:latin typeface="Arno Pro Smbd Caption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-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0313"/>
            <a:ext cx="9144000" cy="679737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785794"/>
          </a:xfrm>
        </p:spPr>
        <p:txBody>
          <a:bodyPr/>
          <a:lstStyle/>
          <a:p>
            <a:r>
              <a:rPr lang="ru-RU" b="1" u="sng" dirty="0" smtClean="0">
                <a:latin typeface="Arno Pro Smbd Caption" pitchFamily="18" charset="0"/>
              </a:rPr>
              <a:t>Мышечная деятельность.</a:t>
            </a:r>
            <a:r>
              <a:rPr lang="ru-RU" b="1" dirty="0" smtClean="0">
                <a:latin typeface="Arno Pro Smbd Caption" pitchFamily="18" charset="0"/>
              </a:rPr>
              <a:t> </a:t>
            </a:r>
            <a:endParaRPr lang="ru-RU" b="1" dirty="0">
              <a:latin typeface="Arno Pro Smbd Captio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86116" y="987967"/>
            <a:ext cx="564360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5176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Характер движения, встречающийся в мире животных, чрезвычайно разнообразен: и по биомеханической структуре,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и по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величине мышечных усилий, и по частоте циклов сокращения 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и расслабления,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и по двигательному режиму. </a:t>
            </a:r>
          </a:p>
          <a:p>
            <a:pPr marL="0" marR="0" lvl="0" indent="15176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Большое разнообразие движений свойственно и человеку. Сравните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работу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мышц музыканта и тяжелоатлета-штангиста, бег спринтера и </a:t>
            </a:r>
            <a:r>
              <a:rPr lang="ru-RU" sz="1600" b="1" dirty="0"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600" b="1" dirty="0" smtClean="0"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марафонского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бегуна, тяжелые физические работы в чрезвычайной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ситуации (передвижение тяжестей и др.) и вышивание.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no Pro Smbd Caption" pitchFamily="18" charset="0"/>
            </a:endParaRPr>
          </a:p>
          <a:p>
            <a:pPr algn="just"/>
            <a:r>
              <a:rPr lang="ru-RU" sz="1600" dirty="0" smtClean="0"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	Изучение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мышц показало, что мышцы и животных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и ч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еловека имеют не только разную форму, но и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разное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строение в связи с разнообразием выполняемых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ими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движений.  Волокна, из которых </a:t>
            </a:r>
            <a:r>
              <a:rPr lang="ru-RU" sz="1600" dirty="0"/>
              <a:t> </a:t>
            </a:r>
            <a:r>
              <a:rPr lang="ru-RU" sz="1600" dirty="0" smtClean="0">
                <a:latin typeface="Arno Pro Smbd Caption" pitchFamily="18" charset="0"/>
              </a:rPr>
              <a:t>построены </a:t>
            </a:r>
            <a:r>
              <a:rPr lang="ru-RU" sz="1600" dirty="0">
                <a:latin typeface="Arno Pro Smbd Caption" pitchFamily="18" charset="0"/>
              </a:rPr>
              <a:t>мышцы, тоже неоднородны. Они различаются по </a:t>
            </a:r>
            <a:r>
              <a:rPr lang="ru-RU" sz="1600" dirty="0" smtClean="0">
                <a:latin typeface="Arno Pro Smbd Caption" pitchFamily="18" charset="0"/>
              </a:rPr>
              <a:t> ряду физиологических </a:t>
            </a:r>
            <a:r>
              <a:rPr lang="ru-RU" sz="1600" dirty="0">
                <a:latin typeface="Arno Pro Smbd Caption" pitchFamily="18" charset="0"/>
              </a:rPr>
              <a:t>параметров (возбудимость, ритм сокращений, </a:t>
            </a:r>
            <a:r>
              <a:rPr lang="ru-RU" sz="1600" dirty="0" smtClean="0">
                <a:latin typeface="Arno Pro Smbd Caption" pitchFamily="18" charset="0"/>
              </a:rPr>
              <a:t>скорость сокращений </a:t>
            </a:r>
            <a:r>
              <a:rPr lang="ru-RU" sz="1600" dirty="0">
                <a:latin typeface="Arno Pro Smbd Caption" pitchFamily="18" charset="0"/>
              </a:rPr>
              <a:t>и расслаблений и т. д.), а также имеют выраженные </a:t>
            </a:r>
            <a:r>
              <a:rPr lang="ru-RU" sz="1600" dirty="0" smtClean="0">
                <a:latin typeface="Arno Pro Smbd Caption" pitchFamily="18" charset="0"/>
              </a:rPr>
              <a:t>биохимические </a:t>
            </a:r>
            <a:r>
              <a:rPr lang="ru-RU" sz="1600" dirty="0">
                <a:latin typeface="Arno Pro Smbd Caption" pitchFamily="18" charset="0"/>
              </a:rPr>
              <a:t>особенности (содержание компонентов, активность </a:t>
            </a:r>
            <a:r>
              <a:rPr lang="ru-RU" sz="1600" dirty="0" smtClean="0">
                <a:latin typeface="Arno Pro Smbd Caption" pitchFamily="18" charset="0"/>
              </a:rPr>
              <a:t>ферментов </a:t>
            </a:r>
            <a:r>
              <a:rPr lang="ru-RU" sz="1600" dirty="0">
                <a:latin typeface="Arno Pro Smbd Caption" pitchFamily="18" charset="0"/>
              </a:rPr>
              <a:t>и др.). </a:t>
            </a:r>
            <a:r>
              <a:rPr lang="ru-RU" sz="1600" dirty="0" smtClean="0">
                <a:latin typeface="Arno Pro Smbd Caption" pitchFamily="18" charset="0"/>
              </a:rPr>
              <a:t>В разные  мышцы волокна входят </a:t>
            </a:r>
            <a:r>
              <a:rPr lang="ru-RU" sz="1600" dirty="0">
                <a:latin typeface="Arno Pro Smbd Caption" pitchFamily="18" charset="0"/>
              </a:rPr>
              <a:t>в различных  </a:t>
            </a:r>
            <a:r>
              <a:rPr lang="ru-RU" sz="1600" dirty="0" smtClean="0">
                <a:latin typeface="Arno Pro Smbd Caption" pitchFamily="18" charset="0"/>
              </a:rPr>
              <a:t>соотношениях</a:t>
            </a:r>
            <a:r>
              <a:rPr lang="ru-RU" sz="1600" dirty="0">
                <a:latin typeface="Arno Pro Smbd Caption" pitchFamily="18" charset="0"/>
              </a:rPr>
              <a:t>. Это и определяет функциональные </a:t>
            </a:r>
            <a:r>
              <a:rPr lang="ru-RU" sz="1600" dirty="0" smtClean="0">
                <a:latin typeface="Arno Pro Smbd Caption" pitchFamily="18" charset="0"/>
              </a:rPr>
              <a:t>особенности  мышц</a:t>
            </a:r>
            <a:r>
              <a:rPr lang="ru-RU" sz="1600" dirty="0">
                <a:latin typeface="Arno Pro Smbd Caption" pitchFamily="18" charset="0"/>
              </a:rPr>
              <a:t>.</a:t>
            </a:r>
            <a:r>
              <a:rPr lang="ru-RU" sz="1600" dirty="0" smtClean="0">
                <a:latin typeface="Arno Pro Smbd Caption" pitchFamily="18" charset="0"/>
              </a:rPr>
              <a:t>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no Pro Smbd Captio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1357298"/>
            <a:ext cx="207170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42910" y="4000504"/>
          <a:ext cx="2219325" cy="1133475"/>
        </p:xfrm>
        <a:graphic>
          <a:graphicData uri="http://schemas.openxmlformats.org/drawingml/2006/table">
            <a:tbl>
              <a:tblPr/>
              <a:tblGrid>
                <a:gridCol w="2219325"/>
              </a:tblGrid>
              <a:tr h="1133475">
                <a:tc>
                  <a:txBody>
                    <a:bodyPr/>
                    <a:lstStyle/>
                    <a:p>
                      <a:pPr algn="just">
                        <a:lnSpc>
                          <a:spcPts val="1295"/>
                        </a:lnSpc>
                        <a:spcBef>
                          <a:spcPts val="50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no Pro Smbd Caption" pitchFamily="18" charset="0"/>
                          <a:ea typeface="Times New Roman"/>
                          <a:cs typeface="Arial"/>
                        </a:rPr>
                        <a:t>Атлант после поражения титанов в наказание поддерживал небесный свод. Почему ему это так долго удавалось?</a:t>
                      </a:r>
                      <a:endParaRPr lang="ru-RU" sz="1400" dirty="0">
                        <a:latin typeface="Arno Pro Smbd Caption" pitchFamily="18" charset="0"/>
                        <a:ea typeface="Times New Roman"/>
                      </a:endParaRPr>
                    </a:p>
                  </a:txBody>
                  <a:tcPr marL="22860" marR="228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-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0313"/>
            <a:ext cx="9144000" cy="6797373"/>
          </a:xfrm>
          <a:prstGeom prst="rect">
            <a:avLst/>
          </a:prstGeom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928662" y="580091"/>
            <a:ext cx="807249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Нере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дко эволюционно близкие животные обладают 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совершенно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различным характером движения. Сравните,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600" dirty="0" smtClean="0"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например,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движение ящерицы и черепахи; планирующий полет  орла и птиц отряда куриных с их взмахами крыльев. Многие рыбы, мигрирующие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для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нереста, совершают путь до 8 тыс. км со скоростью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4 км/ч, а перелетные птицы преодолевают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расстояния до 5 тыс. км. При движении многие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животные 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проявляют не только выносливость, но и большую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быстроту. Так, лиса, преследуя жертву, длительное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время бежит со скоростью 35 км/ч. А что говорить о  гепарде, который является рекордсменом спринтерском беге: он легко догоняет самую быст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рую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антилопу. Недаром в старину в средней Англии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и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Индии  гепардов использовали как охотничьих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собак.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no Pro Smbd Caption" pitchFamily="18" charset="0"/>
            </a:endParaRPr>
          </a:p>
        </p:txBody>
      </p:sp>
      <p:pic>
        <p:nvPicPr>
          <p:cNvPr id="5" name="Рисунок 4" descr="1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34" y="3143248"/>
            <a:ext cx="2286016" cy="1928826"/>
          </a:xfrm>
          <a:prstGeom prst="rect">
            <a:avLst/>
          </a:prstGeom>
        </p:spPr>
      </p:pic>
      <p:pic>
        <p:nvPicPr>
          <p:cNvPr id="6" name="Рисунок 5" descr="2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00826" y="3143248"/>
            <a:ext cx="2357454" cy="1714512"/>
          </a:xfrm>
          <a:prstGeom prst="rect">
            <a:avLst/>
          </a:prstGeom>
        </p:spPr>
      </p:pic>
      <p:pic>
        <p:nvPicPr>
          <p:cNvPr id="7" name="Рисунок 6" descr="62_10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643042" y="5286388"/>
            <a:ext cx="2066544" cy="1325880"/>
          </a:xfrm>
          <a:prstGeom prst="rect">
            <a:avLst/>
          </a:prstGeom>
        </p:spPr>
      </p:pic>
      <p:pic>
        <p:nvPicPr>
          <p:cNvPr id="8" name="Рисунок 7" descr="022_188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572132" y="5286388"/>
            <a:ext cx="2066544" cy="1325880"/>
          </a:xfrm>
          <a:prstGeom prst="rect">
            <a:avLst/>
          </a:prstGeom>
        </p:spPr>
      </p:pic>
      <p:pic>
        <p:nvPicPr>
          <p:cNvPr id="9" name="Рисунок 8" descr="055_108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571868" y="3500438"/>
            <a:ext cx="2066544" cy="1325880"/>
          </a:xfrm>
          <a:prstGeom prst="rect">
            <a:avLst/>
          </a:prstGeom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-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0313"/>
            <a:ext cx="9144000" cy="679737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b="1" u="sng" dirty="0" smtClean="0">
                <a:latin typeface="Arno Pro Smbd Caption" pitchFamily="18" charset="0"/>
              </a:rPr>
              <a:t>Мышечная деятельность.</a:t>
            </a:r>
            <a:r>
              <a:rPr lang="ru-RU" b="1" dirty="0" smtClean="0">
                <a:latin typeface="Arno Pro Smbd Caption" pitchFamily="18" charset="0"/>
              </a:rPr>
              <a:t> </a:t>
            </a: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42910" y="1424359"/>
            <a:ext cx="821537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51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latin typeface="Arno Pro Smbd SmText" pitchFamily="18" charset="0"/>
                <a:ea typeface="Times New Roman" pitchFamily="18" charset="0"/>
                <a:cs typeface="Lucida Sans Unicode" pitchFamily="34" charset="0"/>
              </a:rPr>
              <a:t>	Поэтому одни мышцы </a:t>
            </a:r>
            <a:r>
              <a:rPr kumimoji="0" lang="ru-RU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SmText" pitchFamily="18" charset="0"/>
                <a:ea typeface="Times New Roman" pitchFamily="18" charset="0"/>
                <a:cs typeface="Lucida Sans Unicode" pitchFamily="34" charset="0"/>
              </a:rPr>
              <a:t>могут при работе проявлять большую</a:t>
            </a:r>
            <a:r>
              <a:rPr kumimoji="0" lang="ru-RU" b="0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SmText" pitchFamily="18" charset="0"/>
                <a:ea typeface="Times New Roman" pitchFamily="18" charset="0"/>
                <a:cs typeface="Lucida Sans Unicode" pitchFamily="34" charset="0"/>
              </a:rPr>
              <a:t> работу при </a:t>
            </a:r>
            <a:r>
              <a:rPr kumimoji="0" lang="ru-RU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SmText" pitchFamily="18" charset="0"/>
                <a:ea typeface="Times New Roman" pitchFamily="18" charset="0"/>
                <a:cs typeface="Lucida Sans Unicode" pitchFamily="34" charset="0"/>
              </a:rPr>
              <a:t> незначительном</a:t>
            </a:r>
            <a:r>
              <a:rPr kumimoji="0" lang="en-US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SmText" pitchFamily="18" charset="0"/>
                <a:ea typeface="Times New Roman" pitchFamily="18" charset="0"/>
                <a:cs typeface="Lucida Sans Unicode" pitchFamily="34" charset="0"/>
              </a:rPr>
              <a:t> </a:t>
            </a:r>
            <a:r>
              <a:rPr kumimoji="0" lang="ru-RU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SmText" pitchFamily="18" charset="0"/>
                <a:ea typeface="Times New Roman" pitchFamily="18" charset="0"/>
                <a:cs typeface="Lucida Sans Unicode" pitchFamily="34" charset="0"/>
              </a:rPr>
              <a:t>напряжении и долго не утомляться</a:t>
            </a:r>
            <a:r>
              <a:rPr lang="ru-RU" dirty="0" smtClean="0">
                <a:latin typeface="Arno Pro Smbd SmText" pitchFamily="18" charset="0"/>
                <a:ea typeface="Times New Roman" pitchFamily="18" charset="0"/>
                <a:cs typeface="Lucida Sans Unicode" pitchFamily="34" charset="0"/>
              </a:rPr>
              <a:t>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SmText" pitchFamily="18" charset="0"/>
                <a:ea typeface="Times New Roman" pitchFamily="18" charset="0"/>
                <a:cs typeface="Lucida Sans Unicode" pitchFamily="34" charset="0"/>
              </a:rPr>
              <a:t>другие отличаются </a:t>
            </a:r>
            <a:r>
              <a:rPr kumimoji="0" lang="ru-RU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SmText" pitchFamily="18" charset="0"/>
                <a:ea typeface="Times New Roman" pitchFamily="18" charset="0"/>
                <a:cs typeface="Lucida Sans Unicode" pitchFamily="34" charset="0"/>
              </a:rPr>
              <a:t>быстротой сокращения, сильно напрягаются и быстро</a:t>
            </a:r>
            <a:r>
              <a:rPr lang="ru-RU" dirty="0" smtClean="0">
                <a:latin typeface="Arno Pro Smbd SmText" pitchFamily="18" charset="0"/>
                <a:ea typeface="Times New Roman" pitchFamily="18" charset="0"/>
                <a:cs typeface="Lucida Sans Unicode" pitchFamily="34" charset="0"/>
              </a:rPr>
              <a:t> </a:t>
            </a:r>
            <a:r>
              <a:rPr kumimoji="0" lang="ru-RU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SmText" pitchFamily="18" charset="0"/>
                <a:ea typeface="Times New Roman" pitchFamily="18" charset="0"/>
                <a:cs typeface="Lucida Sans Unicode" pitchFamily="34" charset="0"/>
              </a:rPr>
              <a:t>утомляются. Например, у человека к быстрым сокращениям и длительной работе способен ряд мышц голени, бедра, плеча,</a:t>
            </a:r>
            <a:r>
              <a:rPr kumimoji="0" lang="ru-RU" b="0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SmText" pitchFamily="18" charset="0"/>
                <a:ea typeface="Times New Roman" pitchFamily="18" charset="0"/>
                <a:cs typeface="Lucida Sans Unicode" pitchFamily="34" charset="0"/>
              </a:rPr>
              <a:t> а мышцы туловища 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SmText" pitchFamily="18" charset="0"/>
                <a:ea typeface="Times New Roman" pitchFamily="18" charset="0"/>
                <a:cs typeface="Lucida Sans Unicode" pitchFamily="34" charset="0"/>
              </a:rPr>
              <a:t>сокращаются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SmText" pitchFamily="18" charset="0"/>
                <a:ea typeface="Times New Roman" pitchFamily="18" charset="0"/>
                <a:cs typeface="Lucida Sans Unicode" pitchFamily="34" charset="0"/>
              </a:rPr>
              <a:t> более медленно, противостоят утомлению и способны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SmText" pitchFamily="18" charset="0"/>
                <a:ea typeface="Times New Roman" pitchFamily="18" charset="0"/>
                <a:cs typeface="Lucida Sans Unicode" pitchFamily="34" charset="0"/>
              </a:rPr>
              <a:t> к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SmText" pitchFamily="18" charset="0"/>
                <a:ea typeface="Times New Roman" pitchFamily="18" charset="0"/>
                <a:cs typeface="Lucida Sans Unicode" pitchFamily="34" charset="0"/>
              </a:rPr>
              <a:t>длительной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SmText" pitchFamily="18" charset="0"/>
                <a:ea typeface="Times New Roman" pitchFamily="18" charset="0"/>
                <a:cs typeface="Lucida Sans Unicode" pitchFamily="34" charset="0"/>
              </a:rPr>
              <a:t> работе  умеренной интенсивности.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no Pro Smbd SmText" pitchFamily="18" charset="0"/>
            </a:endParaRPr>
          </a:p>
          <a:p>
            <a:pPr algn="just"/>
            <a:r>
              <a:rPr lang="ru-RU" dirty="0" smtClean="0">
                <a:latin typeface="Arno Pro Smbd SmText" pitchFamily="18" charset="0"/>
              </a:rPr>
              <a:t>	Эти примеры подтверждают, что приспособленность организма к  различным видам движения имеет</a:t>
            </a:r>
            <a:r>
              <a:rPr lang="en-US" dirty="0" smtClean="0">
                <a:latin typeface="Arno Pro Smbd SmText" pitchFamily="18" charset="0"/>
              </a:rPr>
              <a:t> </a:t>
            </a:r>
            <a:r>
              <a:rPr lang="ru-RU" dirty="0" smtClean="0">
                <a:latin typeface="Arno Pro Smbd SmText" pitchFamily="18" charset="0"/>
              </a:rPr>
              <a:t>сложную и специфическую основу. Как вы знаете, основу всех видов адаптации организмов к условиям среды составляют биохимические процессы в тканях и клетках. Именно они обеспечивают  жизненно  важные функции на  молекулярном уровне.</a:t>
            </a:r>
          </a:p>
          <a:p>
            <a:pPr marL="0" marR="0" lvl="0" indent="2651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86248" y="4857760"/>
          <a:ext cx="4643470" cy="1714512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4643470"/>
              </a:tblGrid>
              <a:tr h="1714512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spc="-100" dirty="0"/>
                        <a:t>Основу приспособленности организма к различным видам движения составляют его анатомо-морфологические особенности, а также физиологические механизмы </a:t>
                      </a:r>
                      <a:r>
                        <a:rPr lang="ru-RU" sz="1800" spc="-100" dirty="0" smtClean="0"/>
                        <a:t>регуляции </a:t>
                      </a:r>
                      <a:r>
                        <a:rPr lang="ru-RU" sz="1800" spc="-100" dirty="0"/>
                        <a:t>и координации функций.</a:t>
                      </a:r>
                      <a:endParaRPr lang="ru-RU" sz="1800" dirty="0">
                        <a:latin typeface="Arno Pro Smbd SmText" pitchFamily="18" charset="0"/>
                        <a:ea typeface="Times New Roman"/>
                        <a:cs typeface="Times New Roman"/>
                      </a:endParaRPr>
                    </a:p>
                  </a:txBody>
                  <a:tcPr marL="24130" marR="24130" marT="0" marB="0"/>
                </a:tc>
              </a:tr>
            </a:tbl>
          </a:graphicData>
        </a:graphic>
      </p:graphicFrame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-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0313"/>
            <a:ext cx="9144000" cy="679737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1143000"/>
          </a:xfrm>
        </p:spPr>
        <p:txBody>
          <a:bodyPr>
            <a:normAutofit/>
          </a:bodyPr>
          <a:lstStyle/>
          <a:p>
            <a:r>
              <a:rPr lang="ru-RU" sz="3200" b="1" u="sng" dirty="0" smtClean="0">
                <a:latin typeface="Arno Pro Smbd SmText" pitchFamily="18" charset="0"/>
              </a:rPr>
              <a:t>МЕХАНИЗМ МЫШЕЧНОЙ ДЕЯТЕЛЬНОСТИ.</a:t>
            </a:r>
            <a:endParaRPr lang="ru-RU" sz="3200" b="1" u="sng" dirty="0">
              <a:latin typeface="Arno Pro Smbd SmText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1142984"/>
            <a:ext cx="807249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Arno Pro Smbd SmText" pitchFamily="18" charset="0"/>
              </a:rPr>
              <a:t>	Мышечное сокращение является следствием взаимодействия сократительного белкового комплекса актомиозина с АТФ. При этом химическая энергия, заключенная в фосфатных связях АТФ, переходит в механическую энергию, за счет которой и совершается работа.</a:t>
            </a:r>
          </a:p>
          <a:p>
            <a:pPr algn="just"/>
            <a:r>
              <a:rPr lang="ru-RU" dirty="0" smtClean="0">
                <a:latin typeface="Arno Pro Smbd SmText" pitchFamily="18" charset="0"/>
              </a:rPr>
              <a:t>	В покоящейся мышце актомиозин отсутствует, в мышечных фибриллах имеются тонкие нити белка актина и толстые нити  белка миозина (рис.). В отличие от  актина белок </a:t>
            </a:r>
            <a:r>
              <a:rPr lang="ru-RU" b="1" i="1" u="sng" dirty="0" smtClean="0">
                <a:latin typeface="Arno Pro Smbd SmText" pitchFamily="18" charset="0"/>
              </a:rPr>
              <a:t>миозин</a:t>
            </a:r>
            <a:r>
              <a:rPr lang="ru-RU" dirty="0" smtClean="0">
                <a:latin typeface="Arno Pro Smbd SmText" pitchFamily="18" charset="0"/>
              </a:rPr>
              <a:t> содержит </a:t>
            </a:r>
            <a:r>
              <a:rPr lang="en-US" b="1" i="1" u="sng" dirty="0" smtClean="0">
                <a:latin typeface="Arno Pro Smbd SmText" pitchFamily="18" charset="0"/>
              </a:rPr>
              <a:t>HS</a:t>
            </a:r>
            <a:r>
              <a:rPr lang="ru-RU" b="1" i="1" u="sng" dirty="0" smtClean="0">
                <a:latin typeface="Arno Pro Smbd SmText" pitchFamily="18" charset="0"/>
              </a:rPr>
              <a:t>-группы</a:t>
            </a:r>
            <a:r>
              <a:rPr lang="ru-RU" dirty="0" smtClean="0">
                <a:latin typeface="Arno Pro Smbd SmText" pitchFamily="18" charset="0"/>
              </a:rPr>
              <a:t>. В покоящейся мышце также имеется АТФ. Иначе говоря, в покоящейся мышце присутствуют все «потенциальные участники  процесса сокращения мышцы.</a:t>
            </a:r>
          </a:p>
        </p:txBody>
      </p:sp>
      <p:grpSp>
        <p:nvGrpSpPr>
          <p:cNvPr id="18434" name="Group 2"/>
          <p:cNvGrpSpPr>
            <a:grpSpLocks/>
          </p:cNvGrpSpPr>
          <p:nvPr/>
        </p:nvGrpSpPr>
        <p:grpSpPr bwMode="auto">
          <a:xfrm>
            <a:off x="642910" y="3786190"/>
            <a:ext cx="1598612" cy="914400"/>
            <a:chOff x="402" y="11126"/>
            <a:chExt cx="2516" cy="1440"/>
          </a:xfrm>
        </p:grpSpPr>
        <p:pic>
          <p:nvPicPr>
            <p:cNvPr id="18435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2" y="11444"/>
              <a:ext cx="2516" cy="902"/>
            </a:xfrm>
            <a:prstGeom prst="rect">
              <a:avLst/>
            </a:prstGeom>
            <a:noFill/>
          </p:spPr>
        </p:pic>
        <p:sp>
          <p:nvSpPr>
            <p:cNvPr id="18436" name="Text Box 4"/>
            <p:cNvSpPr txBox="1">
              <a:spLocks noChangeArrowheads="1"/>
            </p:cNvSpPr>
            <p:nvPr/>
          </p:nvSpPr>
          <p:spPr bwMode="auto">
            <a:xfrm>
              <a:off x="1349" y="11126"/>
              <a:ext cx="1304" cy="258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sng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</a:rPr>
                <a:t>Нит</a:t>
              </a: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</a:rPr>
                <a:t>и </a:t>
              </a:r>
              <a:r>
                <a:rPr kumimoji="0" lang="ru-RU" sz="1100" b="0" i="0" u="sng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</a:rPr>
                <a:t>миозина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437" name="Text Box 5"/>
            <p:cNvSpPr txBox="1">
              <a:spLocks noChangeArrowheads="1"/>
            </p:cNvSpPr>
            <p:nvPr/>
          </p:nvSpPr>
          <p:spPr bwMode="auto">
            <a:xfrm>
              <a:off x="417" y="12308"/>
              <a:ext cx="1266" cy="258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7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</a:rPr>
                <a:t>Нити актина/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18438" name="Group 6"/>
          <p:cNvGrpSpPr>
            <a:grpSpLocks/>
          </p:cNvGrpSpPr>
          <p:nvPr/>
        </p:nvGrpSpPr>
        <p:grpSpPr bwMode="auto">
          <a:xfrm>
            <a:off x="714348" y="5143508"/>
            <a:ext cx="1643226" cy="785802"/>
            <a:chOff x="3471" y="10792"/>
            <a:chExt cx="2586" cy="1238"/>
          </a:xfrm>
        </p:grpSpPr>
        <p:pic>
          <p:nvPicPr>
            <p:cNvPr id="18439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471" y="11035"/>
              <a:ext cx="2206" cy="682"/>
            </a:xfrm>
            <a:prstGeom prst="rect">
              <a:avLst/>
            </a:prstGeom>
            <a:noFill/>
          </p:spPr>
        </p:pic>
        <p:sp>
          <p:nvSpPr>
            <p:cNvPr id="18440" name="Text Box 8"/>
            <p:cNvSpPr txBox="1">
              <a:spLocks noChangeArrowheads="1"/>
            </p:cNvSpPr>
            <p:nvPr/>
          </p:nvSpPr>
          <p:spPr bwMode="auto">
            <a:xfrm>
              <a:off x="3797" y="10792"/>
              <a:ext cx="682" cy="258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</a:rPr>
                <a:t>Миозин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441" name="Text Box 9"/>
            <p:cNvSpPr txBox="1">
              <a:spLocks noChangeArrowheads="1"/>
            </p:cNvSpPr>
            <p:nvPr/>
          </p:nvSpPr>
          <p:spPr bwMode="auto">
            <a:xfrm>
              <a:off x="4987" y="10800"/>
              <a:ext cx="508" cy="258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</a:rPr>
                <a:t>Актин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442" name="Text Box 10"/>
            <p:cNvSpPr txBox="1">
              <a:spLocks noChangeArrowheads="1"/>
            </p:cNvSpPr>
            <p:nvPr/>
          </p:nvSpPr>
          <p:spPr bwMode="auto">
            <a:xfrm>
              <a:off x="3850" y="11732"/>
              <a:ext cx="2207" cy="298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</a:rPr>
                <a:t>РАССЛАБЛЕНИЕ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5429256" y="4071942"/>
            <a:ext cx="3429024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Arno Pro Smbd Caption" pitchFamily="18" charset="0"/>
              </a:rPr>
              <a:t>АТФ (молекула) – является универсальным источником энергии. Обеспечивает работу мышц и их рост.</a:t>
            </a:r>
            <a:endParaRPr lang="ru-RU" dirty="0">
              <a:latin typeface="Arno Pro Smbd Caption" pitchFamily="18" charset="0"/>
            </a:endParaRPr>
          </a:p>
        </p:txBody>
      </p:sp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2571736" y="4071942"/>
            <a:ext cx="6286544" cy="230832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225425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SmText" pitchFamily="18" charset="0"/>
                <a:ea typeface="Times New Roman" pitchFamily="18" charset="0"/>
                <a:cs typeface="Lucida Sans Unicode" pitchFamily="34" charset="0"/>
              </a:rPr>
              <a:t>Поперечно - полосатые мышцы </a:t>
            </a:r>
            <a:r>
              <a:rPr lang="ru-RU" dirty="0" smtClean="0">
                <a:latin typeface="Arno Pro Smbd SmText" pitchFamily="18" charset="0"/>
                <a:ea typeface="Times New Roman" pitchFamily="18" charset="0"/>
                <a:cs typeface="Lucida Sans Unicode" pitchFamily="34" charset="0"/>
              </a:rPr>
              <a:t>име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SmText" pitchFamily="18" charset="0"/>
                <a:ea typeface="Times New Roman" pitchFamily="18" charset="0"/>
                <a:cs typeface="Lucida Sans Unicode" pitchFamily="34" charset="0"/>
              </a:rPr>
              <a:t>ют большое количество нервных </a:t>
            </a:r>
            <a:r>
              <a:rPr lang="ru-RU" b="1" dirty="0" smtClean="0">
                <a:latin typeface="Arno Pro Smbd SmText" pitchFamily="18" charset="0"/>
                <a:ea typeface="Times New Roman" pitchFamily="18" charset="0"/>
                <a:cs typeface="Lucida Sans Unicode" pitchFamily="34" charset="0"/>
              </a:rPr>
              <a:t>окончаний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SmText" pitchFamily="18" charset="0"/>
                <a:ea typeface="Times New Roman" pitchFamily="18" charset="0"/>
                <a:cs typeface="Lucida Sans Unicode" pitchFamily="34" charset="0"/>
              </a:rPr>
              <a:t>, с помощью которых осуществляется регуляция мышечной деятельности со стороны нервных центров. Оказывается, мышца не сокращав до тех пор, пока не придет двигательный нервный импульс. Это означает,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SmText" pitchFamily="18" charset="0"/>
                <a:ea typeface="Times New Roman" pitchFamily="18" charset="0"/>
                <a:cs typeface="Lucida Sans Unicode" pitchFamily="34" charset="0"/>
              </a:rPr>
              <a:t> что до </a:t>
            </a:r>
            <a:r>
              <a:rPr lang="ru-RU" b="1" dirty="0" smtClean="0">
                <a:latin typeface="Arno Pro Smbd SmText" pitchFamily="18" charset="0"/>
              </a:rPr>
              <a:t> </a:t>
            </a:r>
            <a:r>
              <a:rPr lang="ru-RU" dirty="0" smtClean="0">
                <a:latin typeface="Arno Pro Smbd SmText" pitchFamily="18" charset="0"/>
              </a:rPr>
              <a:t>прихода двигательного нервного импульса не образуется актомиозин </a:t>
            </a:r>
            <a:r>
              <a:rPr lang="ru-RU" i="1" dirty="0" smtClean="0">
                <a:latin typeface="Arno Pro Smbd SmText" pitchFamily="18" charset="0"/>
              </a:rPr>
              <a:t> </a:t>
            </a:r>
            <a:r>
              <a:rPr lang="ru-RU" dirty="0" smtClean="0">
                <a:latin typeface="Arno Pro Smbd SmText" pitchFamily="18" charset="0"/>
              </a:rPr>
              <a:t>и отсутствует его взаимодействие с АТФ.</a:t>
            </a:r>
          </a:p>
          <a:p>
            <a:pPr marL="0" marR="0" lvl="0" indent="2254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6" dur="20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2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5" grpId="0" animBg="1"/>
      <p:bldP spid="15" grpId="1" animBg="1"/>
      <p:bldP spid="1844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-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797373"/>
          </a:xfrm>
          <a:prstGeom prst="rect">
            <a:avLst/>
          </a:prstGeom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142976" y="151605"/>
            <a:ext cx="764383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SmText" pitchFamily="18" charset="0"/>
                <a:ea typeface="Times New Roman" pitchFamily="18" charset="0"/>
                <a:cs typeface="Arial" pitchFamily="34" charset="0"/>
              </a:rPr>
              <a:t>	Расщепление АТФ при взаимодействии с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SmText" pitchFamily="18" charset="0"/>
                <a:ea typeface="Times New Roman" pitchFamily="18" charset="0"/>
                <a:cs typeface="Arial" pitchFamily="34" charset="0"/>
              </a:rPr>
              <a:t>HS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SmText" pitchFamily="18" charset="0"/>
                <a:ea typeface="Times New Roman" pitchFamily="18" charset="0"/>
                <a:cs typeface="Arial" pitchFamily="34" charset="0"/>
              </a:rPr>
              <a:t>-группами миозина является непосредственной причиной, обусловливающей мышечное сокращение.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no Pro Smbd SmText" pitchFamily="18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642910" y="428604"/>
            <a:ext cx="8715436" cy="3186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36387" tIns="839523" rIns="1045833" bIns="91411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SmText" pitchFamily="18" charset="0"/>
                <a:ea typeface="Times New Roman" pitchFamily="18" charset="0"/>
                <a:cs typeface="Arial" pitchFamily="34" charset="0"/>
              </a:rPr>
              <a:t>	Мышечная деятельность обеспечивается нервными импульсами, определенным соотношением ионов и энергией, выделяющейся при гидролизе АТФ.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42976" y="2357430"/>
            <a:ext cx="72152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ru-RU" dirty="0" smtClean="0">
                <a:latin typeface="Arno Pro Smbd SmText" pitchFamily="18" charset="0"/>
              </a:rPr>
              <a:t>	Расслабление мышцы также активный процесс, требующий затраты </a:t>
            </a:r>
            <a:r>
              <a:rPr lang="ru-RU" b="1" dirty="0" smtClean="0">
                <a:latin typeface="Arno Pro Smbd SmText" pitchFamily="18" charset="0"/>
              </a:rPr>
              <a:t>АТФ  </a:t>
            </a:r>
            <a:r>
              <a:rPr lang="ru-RU" dirty="0" smtClean="0">
                <a:latin typeface="Arno Pro Smbd SmText" pitchFamily="18" charset="0"/>
              </a:rPr>
              <a:t>на восстановление исходного определения ионов. Если АТФ недостаточно, что бывает в переутомлений</a:t>
            </a:r>
            <a:r>
              <a:rPr lang="ru-RU" b="1" dirty="0" smtClean="0">
                <a:latin typeface="Arno Pro Smbd SmText" pitchFamily="18" charset="0"/>
              </a:rPr>
              <a:t> </a:t>
            </a:r>
            <a:r>
              <a:rPr lang="ru-RU" dirty="0" smtClean="0">
                <a:latin typeface="Arno Pro Smbd SmText" pitchFamily="18" charset="0"/>
              </a:rPr>
              <a:t>мышце, то мышца не может расслабиться.</a:t>
            </a:r>
            <a:endParaRPr lang="ru-RU" dirty="0">
              <a:latin typeface="Arno Pro Smbd SmText" pitchFamily="18" charset="0"/>
            </a:endParaRPr>
          </a:p>
        </p:txBody>
      </p:sp>
      <p:pic>
        <p:nvPicPr>
          <p:cNvPr id="7" name="Рисунок 6" descr="67_12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4348" y="3857628"/>
            <a:ext cx="1714512" cy="2500330"/>
          </a:xfrm>
          <a:prstGeom prst="rect">
            <a:avLst/>
          </a:prstGeom>
        </p:spPr>
      </p:pic>
      <p:pic>
        <p:nvPicPr>
          <p:cNvPr id="8" name="Рисунок 7" descr="033_12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29322" y="4357694"/>
            <a:ext cx="2709486" cy="1968822"/>
          </a:xfrm>
          <a:prstGeom prst="rect">
            <a:avLst/>
          </a:prstGeom>
        </p:spPr>
      </p:pic>
      <p:pic>
        <p:nvPicPr>
          <p:cNvPr id="9" name="Рисунок 8" descr="21_20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428992" y="3857628"/>
            <a:ext cx="1825946" cy="2495172"/>
          </a:xfrm>
          <a:prstGeom prst="rect">
            <a:avLst/>
          </a:prstGeo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  <p:bldP spid="19458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-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0313"/>
            <a:ext cx="9144000" cy="679737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u="sng" dirty="0" smtClean="0">
                <a:latin typeface="Arno Pro Smbd Caption" pitchFamily="18" charset="0"/>
              </a:rPr>
              <a:t>ЭНЕРГЕТИЧЕСКОЕ ОБЕСПЕЧЕНИЕ РАБОТАЮ</a:t>
            </a:r>
            <a:r>
              <a:rPr lang="ru-RU" sz="3200" u="sng" dirty="0" smtClean="0">
                <a:latin typeface="Arno Pro Smbd SmText"/>
              </a:rPr>
              <a:t>Щ</a:t>
            </a:r>
            <a:r>
              <a:rPr lang="ru-RU" sz="3200" u="sng" dirty="0" smtClean="0">
                <a:latin typeface="Arno Pro Smbd Caption" pitchFamily="18" charset="0"/>
              </a:rPr>
              <a:t>ИХ  МЫШЦ.</a:t>
            </a:r>
            <a:endParaRPr lang="ru-RU" sz="3200" u="sng" dirty="0">
              <a:latin typeface="Arno Pro Smbd Captio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85786" y="1071546"/>
            <a:ext cx="792961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>
                <a:tab pos="3910013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Поскольку</a:t>
            </a:r>
            <a:r>
              <a:rPr lang="ru-RU" dirty="0" smtClean="0">
                <a:latin typeface="Arno Pro Smbd Caption" pitchFamily="18" charset="0"/>
              </a:rPr>
              <a:t> АТФ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при мышечной деятельности непрерывно расходуется, то ее запасы должны постоянно возобновляться. Запасы АТФ в мышце малы — их хватило бы всего на 2—3 с работы. Почему содержание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 АТФ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в мышцах так невелико?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no Pro Smbd Captio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00034" y="2214554"/>
            <a:ext cx="828680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5413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	Это вполне объяснимо, поскольку АТФ расходуется не только на мышечную деятельность, но и на синтезы  всех веществ в организме, на работу других функциональных систем, Потребность в АТФ и многообразие путей ее использования в организме координируются и регулируются: организм как бы направляет АТФ в самые «горячие точки». Иначе говоря, во время активного функционирования мышц АТФ в большей степени обеспечивает их работу, а остальные процессы в это время заторможены, они получают меньшее 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коли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чество энергии, требуемое для их поддержания.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no Pro Smbd Caption" pitchFamily="18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00034" y="4143380"/>
            <a:ext cx="8358246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125413" algn="l"/>
              </a:tabLst>
            </a:pPr>
            <a:r>
              <a:rPr lang="ru-RU" sz="1600" dirty="0" smtClean="0"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	</a:t>
            </a:r>
            <a:r>
              <a:rPr lang="ru-RU" u="sng" dirty="0" smtClean="0"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О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днако в организме все же имеется механизм некоторого «запаса</a:t>
            </a:r>
            <a:r>
              <a:rPr lang="ru-RU" u="sng" dirty="0" smtClean="0">
                <a:latin typeface="Arno Pro Smbd Caption" pitchFamily="18" charset="0"/>
              </a:rPr>
              <a:t>» 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богатых энергией фосфатных связей. Происходит это следующим  </a:t>
            </a:r>
            <a:r>
              <a:rPr lang="ru-RU" u="sng" dirty="0" smtClean="0">
                <a:latin typeface="Arno Pro Smbd Caption" pitchFamily="18" charset="0"/>
              </a:rPr>
              <a:t>образом: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125413" algn="l"/>
              </a:tabLst>
            </a:pPr>
            <a:r>
              <a:rPr lang="ru-RU" dirty="0" smtClean="0">
                <a:latin typeface="Arno Pro Smbd Caption" pitchFamily="18" charset="0"/>
              </a:rPr>
              <a:t>1)  </a:t>
            </a:r>
            <a:r>
              <a:rPr lang="ru-RU" sz="1600" dirty="0" smtClean="0">
                <a:latin typeface="Arno Pro Smbd Caption" pitchFamily="18" charset="0"/>
              </a:rPr>
              <a:t>В мышцах содержится вещество </a:t>
            </a:r>
            <a:r>
              <a:rPr lang="ru-RU" sz="1600" i="1" dirty="0" smtClean="0">
                <a:latin typeface="Arno Pro Smbd Caption" pitchFamily="18" charset="0"/>
              </a:rPr>
              <a:t>креатин, </a:t>
            </a:r>
            <a:r>
              <a:rPr lang="ru-RU" sz="1600" dirty="0" smtClean="0">
                <a:latin typeface="Arno Pro Smbd Caption" pitchFamily="18" charset="0"/>
              </a:rPr>
              <a:t>которое способно присоединять богатый энергией остаток фосфорной кислоты от АТФ, при этом оно превращается в эфир креатинфосфат, а во время работы мышц отдает фосфат на «экстренное» образование АТФ.  Эта реакция протекает очень быстро, это и есть первый по времени путь возобновления </a:t>
            </a:r>
            <a:r>
              <a:rPr lang="ru-RU" sz="1600" b="1" dirty="0" smtClean="0">
                <a:latin typeface="Arno Pro Smbd Caption" pitchFamily="18" charset="0"/>
              </a:rPr>
              <a:t>(</a:t>
            </a:r>
            <a:r>
              <a:rPr lang="ru-RU" sz="1600" b="1" u="sng" dirty="0" smtClean="0">
                <a:latin typeface="Arno Pro Smbd Caption" pitchFamily="18" charset="0"/>
              </a:rPr>
              <a:t>ресинтеза</a:t>
            </a:r>
            <a:r>
              <a:rPr lang="ru-RU" sz="1600" b="1" dirty="0" smtClean="0">
                <a:latin typeface="Arno Pro Smbd Caption" pitchFamily="18" charset="0"/>
              </a:rPr>
              <a:t>) </a:t>
            </a:r>
            <a:r>
              <a:rPr lang="ru-RU" sz="1600" dirty="0" smtClean="0">
                <a:latin typeface="Arno Pro Smbd Caption" pitchFamily="18" charset="0"/>
              </a:rPr>
              <a:t>АТФ в работающей мышце. Поскольку запасы </a:t>
            </a:r>
            <a:r>
              <a:rPr lang="ru-RU" sz="1600" dirty="0" err="1" smtClean="0">
                <a:latin typeface="Arno Pro Smbd Caption" pitchFamily="18" charset="0"/>
              </a:rPr>
              <a:t>креатинфосфата</a:t>
            </a:r>
            <a:r>
              <a:rPr lang="ru-RU" sz="1600" dirty="0" smtClean="0">
                <a:latin typeface="Arno Pro Smbd Caption" pitchFamily="18" charset="0"/>
              </a:rPr>
              <a:t> в мышцах ограничены, такой путь ресинтеза АТФ может осуществляться очень недолгое время. Он характерен для кратковременных интенсивных физических нагрузок (рывок со старта, подъем штанги и т. п.).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125413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no Pro Smbd Caption" pitchFamily="18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25" grpId="0"/>
      <p:bldP spid="1026" grpId="0"/>
      <p:bldP spid="10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-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0313"/>
            <a:ext cx="9144000" cy="679737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14348" y="214290"/>
            <a:ext cx="821537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Arno Pro Smbd Caption" pitchFamily="18" charset="0"/>
              </a:rPr>
              <a:t>2) Далее </a:t>
            </a:r>
            <a:r>
              <a:rPr lang="ru-RU" sz="1600" dirty="0" err="1" smtClean="0">
                <a:latin typeface="Arno Pro Smbd Caption" pitchFamily="18" charset="0"/>
              </a:rPr>
              <a:t>ресинтез</a:t>
            </a:r>
            <a:r>
              <a:rPr lang="ru-RU" sz="1600" dirty="0" smtClean="0">
                <a:latin typeface="Arno Pro Smbd Caption" pitchFamily="18" charset="0"/>
              </a:rPr>
              <a:t> АТФ происходит за счет углеводных ресурсов организма. Они обычно достаточно велики (в виде гликогена печени и мышц), и к тому же на стадии гликолиза реакции окисления протекают в отсутствие кислорода. Это второй путь ресинтеза АТФ, который преобладает при спортивных упражнениях максимальной интенсивности, когда наблюдается резкое несоответствие между возросшей потребностью организма в кислороде и ограниченными возможностями его поступления. </a:t>
            </a:r>
            <a:endParaRPr lang="ru-RU" sz="1600" dirty="0">
              <a:latin typeface="Arno Pro Smbd Caption" pitchFamily="18" charset="0"/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500034" y="1785926"/>
            <a:ext cx="8429684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95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3) Третий путь ресинтеза — аэробное окисление, при котором АТФ образуется с участием кислорода (так называемый цикл Кребса). Это очень эффективный путь, имеющий существенные преимущества перед гликолизом. </a:t>
            </a: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Во-первых,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в качестве веществ, подвергающихся окислению, используются остатки и углеводов, и липидов, и аминокислот. </a:t>
            </a: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Во-вторых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, он выгоден энергетически. Для ресинтеза одного и того же количества АТФ при гликолизе требуется 1 г глюкозы, а при аэробном окислении — 0,08 г глюкозы или около 0,03 г жирных кислот, поскольку это процесс полного окисления веществ. </a:t>
            </a: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В-третьих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, конечные продукты аэробного окисления — углекислый газ и вода — не вызывают резких изменений внутренней среды организма и легко из него удаляются.</a:t>
            </a:r>
          </a:p>
          <a:p>
            <a:pPr indent="2095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Arno Pro Smbd Caption" pitchFamily="18" charset="0"/>
              </a:rPr>
              <a:t>Обязательным условием аэробного окисления является хорошее снабжение организма кислородом, что происходит при физических упражнениях средней и умеренной интенсивности.</a:t>
            </a:r>
          </a:p>
          <a:p>
            <a:pPr marL="0" marR="0" lvl="0" indent="2095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no Pro Smbd Caption" pitchFamily="18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571472" y="4786322"/>
            <a:ext cx="835824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90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4) Наконец, при мышечной деятельности, связанной со значительными степенями утомления, когда другие способы ресинтеза АТФ становятся затруднительными, АТФ образуется путем взаимодействия двух частиц АДФ с помощью фермента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миокиназы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:</a:t>
            </a:r>
            <a:endParaRPr lang="ru-RU" sz="1600" dirty="0" smtClean="0">
              <a:latin typeface="Arno Pro Smbd Caption" pitchFamily="18" charset="0"/>
            </a:endParaRPr>
          </a:p>
          <a:p>
            <a:pPr marL="0" marR="0" lvl="0" indent="2190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                        2АДФ + </a:t>
            </a:r>
            <a:r>
              <a:rPr kumimoji="0" lang="ru-RU" sz="16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миокиназа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                   АТФ + АМФ</a:t>
            </a:r>
          </a:p>
          <a:p>
            <a:pPr marL="0" marR="0" lvl="0" indent="2190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aseline="0" dirty="0" smtClean="0">
                <a:latin typeface="Arno Pro Smbd Caption" pitchFamily="18" charset="0"/>
                <a:ea typeface="Times New Roman" pitchFamily="18" charset="0"/>
                <a:cs typeface="Arial" pitchFamily="34" charset="0"/>
              </a:rPr>
              <a:t>Этот  путь невыгоден, так как из двух молекул АДФ образуется лишь одна молекула АТФ (</a:t>
            </a:r>
            <a:r>
              <a:rPr lang="ru-RU" sz="1600" baseline="0" dirty="0" smtClean="0">
                <a:latin typeface="Arno Pro Smbd SmText"/>
                <a:ea typeface="Times New Roman" pitchFamily="18" charset="0"/>
                <a:cs typeface="Arial" pitchFamily="34" charset="0"/>
              </a:rPr>
              <a:t>50%, образно говоря, - «издержки производства»), и является как бы «аварийным».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no Pro Smbd Caption" pitchFamily="18" charset="0"/>
              <a:ea typeface="Times New Roman" pitchFamily="18" charset="0"/>
              <a:cs typeface="Arial" pitchFamily="34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6643702" y="5643578"/>
            <a:ext cx="57150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714612" y="5357826"/>
            <a:ext cx="4286280" cy="120032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Arno Pro Smbd Caption" pitchFamily="18" charset="0"/>
              </a:rPr>
              <a:t>Биохимические изменения в организме под влиянием определенной мышечной деятельности носят приспособительный характер.</a:t>
            </a:r>
            <a:endParaRPr lang="ru-RU" dirty="0">
              <a:latin typeface="Arno Pro Smbd Caption" pitchFamily="18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1505" grpId="0"/>
      <p:bldP spid="21506" grpId="0"/>
      <p:bldP spid="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1481</Words>
  <Application>Microsoft Office PowerPoint</Application>
  <PresentationFormat>Екран (4:3)</PresentationFormat>
  <Paragraphs>133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2" baseType="lpstr">
      <vt:lpstr>Тема Office</vt:lpstr>
      <vt:lpstr>МЫШЕЧНАЯ  ДЕЯТЕЛЬНОСТЬ.</vt:lpstr>
      <vt:lpstr>Презентація PowerPoint</vt:lpstr>
      <vt:lpstr>Мышечная деятельность. </vt:lpstr>
      <vt:lpstr>Презентація PowerPoint</vt:lpstr>
      <vt:lpstr>Мышечная деятельность. </vt:lpstr>
      <vt:lpstr>МЕХАНИЗМ МЫШЕЧНОЙ ДЕЯТЕЛЬНОСТИ.</vt:lpstr>
      <vt:lpstr>Презентація PowerPoint</vt:lpstr>
      <vt:lpstr>ЭНЕРГЕТИЧЕСКОЕ ОБЕСПЕЧЕНИЕ РАБОТАЮЩИХ  МЫШЦ.</vt:lpstr>
      <vt:lpstr>Презентація PowerPoint</vt:lpstr>
      <vt:lpstr>Сравнительная характеристика путей ресинтеза АТФ при мышечной деятельности различного характера.</vt:lpstr>
      <vt:lpstr>Источники литературы: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МЫШЕЧНЯ  ДЕЯТЕЛЬНОСТЬ.</dc:title>
  <dc:creator>Мойсеева Г.М.</dc:creator>
  <cp:lastModifiedBy>LEGION</cp:lastModifiedBy>
  <cp:revision>25</cp:revision>
  <dcterms:created xsi:type="dcterms:W3CDTF">2014-02-02T06:13:14Z</dcterms:created>
  <dcterms:modified xsi:type="dcterms:W3CDTF">2014-11-25T09:26:29Z</dcterms:modified>
</cp:coreProperties>
</file>